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7" r:id="rId11"/>
    <p:sldId id="266" r:id="rId12"/>
  </p:sldIdLst>
  <p:sldSz cx="9144000" cy="5143500" type="screen16x9"/>
  <p:notesSz cx="6858000" cy="9144000"/>
  <p:embeddedFontLst>
    <p:embeddedFont>
      <p:font typeface="Century Gothic" panose="020B0502020202020204" pitchFamily="34" charset="0"/>
      <p:regular r:id="rId14"/>
      <p:bold r:id="rId15"/>
      <p:italic r:id="rId16"/>
      <p:boldItalic r:id="rId17"/>
    </p:embeddedFont>
    <p:embeddedFont>
      <p:font typeface="Helvetica Neue" panose="020B0604020202020204" charset="0"/>
      <p:regular r:id="rId18"/>
      <p:bold r:id="rId19"/>
      <p:italic r:id="rId20"/>
      <p:boldItalic r:id="rId21"/>
    </p:embeddedFont>
    <p:embeddedFont>
      <p:font typeface="Wingdings 3" panose="05040102010807070707" pitchFamily="18" charset="2"/>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6600"/>
    <a:srgbClr val="FF9966"/>
    <a:srgbClr val="9900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9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diagrams/_rels/data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hyperlink" Target="http://investorconnectus.com/investment-search-3/" TargetMode="Externa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investorconnectus.com/investment-search-3/" TargetMode="External"/><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AC67EE4-6517-4E83-9C05-6B064E4E69D0}"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039B0661-3222-4E73-A861-9DB97ED7EEB0}">
      <dgm:prSet custT="1"/>
      <dgm:spPr/>
      <dgm:t>
        <a:bodyPr/>
        <a:lstStyle/>
        <a:p>
          <a:r>
            <a:rPr lang="tr-TR" sz="900" b="0" i="0" dirty="0"/>
            <a:t>Today, with the developments in crypto and blockchain technologies, it has become a sought-after practice to prepare all valuable commodity-based tokens in Etherium ERC-20 or ERC-721 token standards.</a:t>
          </a:r>
          <a:endParaRPr lang="en-US" sz="900" dirty="0"/>
        </a:p>
      </dgm:t>
    </dgm:pt>
    <dgm:pt modelId="{5CDE11AC-0BEC-4AF6-8067-4094B386618D}" type="parTrans" cxnId="{608074D0-79C8-434C-AE4C-7B8B75386A85}">
      <dgm:prSet/>
      <dgm:spPr/>
      <dgm:t>
        <a:bodyPr/>
        <a:lstStyle/>
        <a:p>
          <a:endParaRPr lang="en-US"/>
        </a:p>
      </dgm:t>
    </dgm:pt>
    <dgm:pt modelId="{6E531D3C-D7E1-4A9D-B8C3-FEFAC4DCE94A}" type="sibTrans" cxnId="{608074D0-79C8-434C-AE4C-7B8B75386A85}">
      <dgm:prSet phldrT="1" phldr="0"/>
      <dgm:spPr/>
      <dgm:t>
        <a:bodyPr/>
        <a:lstStyle/>
        <a:p>
          <a:endParaRPr lang="en-US"/>
        </a:p>
      </dgm:t>
    </dgm:pt>
    <dgm:pt modelId="{2F6C4B6C-63E9-481E-B3E2-30D64E81DA4C}">
      <dgm:prSet custT="1"/>
      <dgm:spPr/>
      <dgm:t>
        <a:bodyPr/>
        <a:lstStyle/>
        <a:p>
          <a:r>
            <a:rPr lang="tr-TR" sz="900" b="0" i="0" dirty="0"/>
            <a:t>Tokenization is the process of putting ownership of valuable assets on the blockchain and offers the convenience of buying and selling these assets around the clock as transactions do not involve traditional intermediaries.</a:t>
          </a:r>
          <a:endParaRPr lang="en-US" sz="900" dirty="0"/>
        </a:p>
      </dgm:t>
    </dgm:pt>
    <dgm:pt modelId="{473D134F-32DB-4973-810E-F10F805D3E81}" type="parTrans" cxnId="{439B88D5-671B-487E-A15F-C1A27DD49710}">
      <dgm:prSet/>
      <dgm:spPr/>
      <dgm:t>
        <a:bodyPr/>
        <a:lstStyle/>
        <a:p>
          <a:endParaRPr lang="en-US"/>
        </a:p>
      </dgm:t>
    </dgm:pt>
    <dgm:pt modelId="{FE5B073D-29A5-41EA-BD83-53E416BB7D8F}" type="sibTrans" cxnId="{439B88D5-671B-487E-A15F-C1A27DD49710}">
      <dgm:prSet phldrT="2" phldr="0"/>
      <dgm:spPr/>
      <dgm:t>
        <a:bodyPr/>
        <a:lstStyle/>
        <a:p>
          <a:endParaRPr lang="en-US"/>
        </a:p>
      </dgm:t>
    </dgm:pt>
    <dgm:pt modelId="{07724078-EC56-49D7-A026-2F21B40ED15C}">
      <dgm:prSet custT="1"/>
      <dgm:spPr/>
      <dgm:t>
        <a:bodyPr/>
        <a:lstStyle/>
        <a:p>
          <a:r>
            <a:rPr lang="tr-TR" sz="900" b="0" i="0" dirty="0"/>
            <a:t>Large companies such as Deloitte, BNY Mellon, and EY have studied asset tokenization and have also concluded that it is an alternative model for financial transformation of assets across multiple industries, particularly the $9 trillion annual global securities industry.</a:t>
          </a:r>
          <a:endParaRPr lang="en-US" sz="900" dirty="0"/>
        </a:p>
      </dgm:t>
    </dgm:pt>
    <dgm:pt modelId="{B729C1EF-57EB-48CE-AB58-0134A082FEE3}" type="parTrans" cxnId="{1B1F2529-726F-4435-89DB-BB8869FBA3DF}">
      <dgm:prSet/>
      <dgm:spPr/>
      <dgm:t>
        <a:bodyPr/>
        <a:lstStyle/>
        <a:p>
          <a:endParaRPr lang="en-US"/>
        </a:p>
      </dgm:t>
    </dgm:pt>
    <dgm:pt modelId="{9061E36D-CECF-49DD-AA9F-75E407128E12}" type="sibTrans" cxnId="{1B1F2529-726F-4435-89DB-BB8869FBA3DF}">
      <dgm:prSet phldrT="3" phldr="0"/>
      <dgm:spPr/>
      <dgm:t>
        <a:bodyPr/>
        <a:lstStyle/>
        <a:p>
          <a:endParaRPr lang="en-US"/>
        </a:p>
      </dgm:t>
    </dgm:pt>
    <dgm:pt modelId="{2B6D17BE-5173-4796-8FF0-36601BE9B763}">
      <dgm:prSet custT="1"/>
      <dgm:spPr/>
      <dgm:t>
        <a:bodyPr/>
        <a:lstStyle/>
        <a:p>
          <a:r>
            <a:rPr lang="tr-TR" sz="1000" b="0" i="0" dirty="0"/>
            <a:t>Microsoft, Vanguard, and Sotheby's announced or launched projects representing industrial assets, securities, and real estate, respectively.</a:t>
          </a:r>
          <a:endParaRPr lang="en-US" sz="1000" dirty="0"/>
        </a:p>
      </dgm:t>
    </dgm:pt>
    <dgm:pt modelId="{DD90EBF5-5816-44B7-94E2-6F7FD378EAFA}" type="parTrans" cxnId="{A9317680-19F8-441F-AEE3-993C9C52B300}">
      <dgm:prSet/>
      <dgm:spPr/>
      <dgm:t>
        <a:bodyPr/>
        <a:lstStyle/>
        <a:p>
          <a:endParaRPr lang="en-US"/>
        </a:p>
      </dgm:t>
    </dgm:pt>
    <dgm:pt modelId="{4DF89597-1F6F-4EA2-BB69-594878272C31}" type="sibTrans" cxnId="{A9317680-19F8-441F-AEE3-993C9C52B300}">
      <dgm:prSet phldrT="4" phldr="0"/>
      <dgm:spPr/>
      <dgm:t>
        <a:bodyPr/>
        <a:lstStyle/>
        <a:p>
          <a:endParaRPr lang="en-US"/>
        </a:p>
      </dgm:t>
    </dgm:pt>
    <dgm:pt modelId="{0372DE2B-23D8-447A-A298-DEF740F53529}">
      <dgm:prSet/>
      <dgm:spPr/>
      <dgm:t>
        <a:bodyPr/>
        <a:lstStyle/>
        <a:p>
          <a:r>
            <a:rPr lang="tr-TR" b="0" i="0" dirty="0"/>
            <a:t>Bank of America sees the tokenization of real-world assets such as commodities, currencies, and stocks as "the main driver of digital asset adoption.". The asset-backed tokens are expected to reach 916 billion euros in Europe by 2026.</a:t>
          </a:r>
          <a:endParaRPr lang="en-US" dirty="0"/>
        </a:p>
      </dgm:t>
    </dgm:pt>
    <dgm:pt modelId="{D35538E6-FF9B-499C-925C-66F4774FA66B}" type="parTrans" cxnId="{D09DE680-54F8-4865-9155-13221C4FB38E}">
      <dgm:prSet/>
      <dgm:spPr/>
      <dgm:t>
        <a:bodyPr/>
        <a:lstStyle/>
        <a:p>
          <a:endParaRPr lang="en-US"/>
        </a:p>
      </dgm:t>
    </dgm:pt>
    <dgm:pt modelId="{115D4DD6-F725-4A4D-A3EA-A36663A171A7}" type="sibTrans" cxnId="{D09DE680-54F8-4865-9155-13221C4FB38E}">
      <dgm:prSet phldrT="5" phldr="0"/>
      <dgm:spPr/>
      <dgm:t>
        <a:bodyPr/>
        <a:lstStyle/>
        <a:p>
          <a:endParaRPr lang="en-US"/>
        </a:p>
      </dgm:t>
    </dgm:pt>
    <dgm:pt modelId="{956800F3-F486-4F97-BA3F-E208CAE31302}">
      <dgm:prSet custT="1"/>
      <dgm:spPr/>
      <dgm:t>
        <a:bodyPr/>
        <a:lstStyle/>
        <a:p>
          <a:r>
            <a:rPr lang="tr-TR" sz="1000" b="0" i="0" dirty="0"/>
            <a:t>Problemin çeşitli çözümleri bunlardır:</a:t>
          </a:r>
          <a:endParaRPr lang="en-US" sz="1000" dirty="0"/>
        </a:p>
      </dgm:t>
    </dgm:pt>
    <dgm:pt modelId="{58D3B2E9-7FA2-49E7-8CC0-AE330794DB57}" type="parTrans" cxnId="{B3D5D58F-D5FF-4120-8514-B0653B35C0C6}">
      <dgm:prSet/>
      <dgm:spPr/>
      <dgm:t>
        <a:bodyPr/>
        <a:lstStyle/>
        <a:p>
          <a:endParaRPr lang="en-US"/>
        </a:p>
      </dgm:t>
    </dgm:pt>
    <dgm:pt modelId="{A0D132A1-247A-4DB1-9AAD-796DD647B758}" type="sibTrans" cxnId="{B3D5D58F-D5FF-4120-8514-B0653B35C0C6}">
      <dgm:prSet phldrT="6" phldr="0"/>
      <dgm:spPr/>
      <dgm:t>
        <a:bodyPr/>
        <a:lstStyle/>
        <a:p>
          <a:endParaRPr lang="en-US"/>
        </a:p>
      </dgm:t>
    </dgm:pt>
    <dgm:pt modelId="{D7653AD7-E979-4569-98E2-A27F368043AA}" type="pres">
      <dgm:prSet presAssocID="{CAC67EE4-6517-4E83-9C05-6B064E4E69D0}" presName="diagram" presStyleCnt="0">
        <dgm:presLayoutVars>
          <dgm:dir/>
          <dgm:resizeHandles val="exact"/>
        </dgm:presLayoutVars>
      </dgm:prSet>
      <dgm:spPr/>
    </dgm:pt>
    <dgm:pt modelId="{18BB0B30-0C11-46BC-8065-9393E3E5D3BD}" type="pres">
      <dgm:prSet presAssocID="{039B0661-3222-4E73-A861-9DB97ED7EEB0}" presName="node" presStyleLbl="node1" presStyleIdx="0" presStyleCnt="6">
        <dgm:presLayoutVars>
          <dgm:bulletEnabled val="1"/>
        </dgm:presLayoutVars>
      </dgm:prSet>
      <dgm:spPr/>
    </dgm:pt>
    <dgm:pt modelId="{7D790E0A-B65F-4C24-AD74-3063345232E9}" type="pres">
      <dgm:prSet presAssocID="{6E531D3C-D7E1-4A9D-B8C3-FEFAC4DCE94A}" presName="sibTrans" presStyleCnt="0"/>
      <dgm:spPr/>
    </dgm:pt>
    <dgm:pt modelId="{3EA32CA8-3CC6-48FF-8744-A2637577BD82}" type="pres">
      <dgm:prSet presAssocID="{2F6C4B6C-63E9-481E-B3E2-30D64E81DA4C}" presName="node" presStyleLbl="node1" presStyleIdx="1" presStyleCnt="6">
        <dgm:presLayoutVars>
          <dgm:bulletEnabled val="1"/>
        </dgm:presLayoutVars>
      </dgm:prSet>
      <dgm:spPr/>
    </dgm:pt>
    <dgm:pt modelId="{74B05E51-9FC7-45C4-B1ED-745602B4787E}" type="pres">
      <dgm:prSet presAssocID="{FE5B073D-29A5-41EA-BD83-53E416BB7D8F}" presName="sibTrans" presStyleCnt="0"/>
      <dgm:spPr/>
    </dgm:pt>
    <dgm:pt modelId="{E83A1F5F-DF5E-4E98-9BB1-C1A39FBC51B4}" type="pres">
      <dgm:prSet presAssocID="{07724078-EC56-49D7-A026-2F21B40ED15C}" presName="node" presStyleLbl="node1" presStyleIdx="2" presStyleCnt="6">
        <dgm:presLayoutVars>
          <dgm:bulletEnabled val="1"/>
        </dgm:presLayoutVars>
      </dgm:prSet>
      <dgm:spPr/>
    </dgm:pt>
    <dgm:pt modelId="{F278EDEA-BE66-4D3C-BCD1-B6B56B115C2E}" type="pres">
      <dgm:prSet presAssocID="{9061E36D-CECF-49DD-AA9F-75E407128E12}" presName="sibTrans" presStyleCnt="0"/>
      <dgm:spPr/>
    </dgm:pt>
    <dgm:pt modelId="{FA6ECD19-2521-41C4-B54C-3492E13D8188}" type="pres">
      <dgm:prSet presAssocID="{2B6D17BE-5173-4796-8FF0-36601BE9B763}" presName="node" presStyleLbl="node1" presStyleIdx="3" presStyleCnt="6">
        <dgm:presLayoutVars>
          <dgm:bulletEnabled val="1"/>
        </dgm:presLayoutVars>
      </dgm:prSet>
      <dgm:spPr/>
    </dgm:pt>
    <dgm:pt modelId="{475661C3-9F7E-4567-8B2B-45DC6330E33A}" type="pres">
      <dgm:prSet presAssocID="{4DF89597-1F6F-4EA2-BB69-594878272C31}" presName="sibTrans" presStyleCnt="0"/>
      <dgm:spPr/>
    </dgm:pt>
    <dgm:pt modelId="{ECB81C25-F531-47D5-98FB-91E0A731AF0D}" type="pres">
      <dgm:prSet presAssocID="{0372DE2B-23D8-447A-A298-DEF740F53529}" presName="node" presStyleLbl="node1" presStyleIdx="4" presStyleCnt="6">
        <dgm:presLayoutVars>
          <dgm:bulletEnabled val="1"/>
        </dgm:presLayoutVars>
      </dgm:prSet>
      <dgm:spPr/>
    </dgm:pt>
    <dgm:pt modelId="{92ED7037-5258-4276-A8F5-0A306414B8C9}" type="pres">
      <dgm:prSet presAssocID="{115D4DD6-F725-4A4D-A3EA-A36663A171A7}" presName="sibTrans" presStyleCnt="0"/>
      <dgm:spPr/>
    </dgm:pt>
    <dgm:pt modelId="{239F23E3-818F-472B-BB58-9277291F303D}" type="pres">
      <dgm:prSet presAssocID="{956800F3-F486-4F97-BA3F-E208CAE31302}" presName="node" presStyleLbl="node1" presStyleIdx="5" presStyleCnt="6">
        <dgm:presLayoutVars>
          <dgm:bulletEnabled val="1"/>
        </dgm:presLayoutVars>
      </dgm:prSet>
      <dgm:spPr/>
    </dgm:pt>
  </dgm:ptLst>
  <dgm:cxnLst>
    <dgm:cxn modelId="{1B1F2529-726F-4435-89DB-BB8869FBA3DF}" srcId="{CAC67EE4-6517-4E83-9C05-6B064E4E69D0}" destId="{07724078-EC56-49D7-A026-2F21B40ED15C}" srcOrd="2" destOrd="0" parTransId="{B729C1EF-57EB-48CE-AB58-0134A082FEE3}" sibTransId="{9061E36D-CECF-49DD-AA9F-75E407128E12}"/>
    <dgm:cxn modelId="{A9317680-19F8-441F-AEE3-993C9C52B300}" srcId="{CAC67EE4-6517-4E83-9C05-6B064E4E69D0}" destId="{2B6D17BE-5173-4796-8FF0-36601BE9B763}" srcOrd="3" destOrd="0" parTransId="{DD90EBF5-5816-44B7-94E2-6F7FD378EAFA}" sibTransId="{4DF89597-1F6F-4EA2-BB69-594878272C31}"/>
    <dgm:cxn modelId="{D09DE680-54F8-4865-9155-13221C4FB38E}" srcId="{CAC67EE4-6517-4E83-9C05-6B064E4E69D0}" destId="{0372DE2B-23D8-447A-A298-DEF740F53529}" srcOrd="4" destOrd="0" parTransId="{D35538E6-FF9B-499C-925C-66F4774FA66B}" sibTransId="{115D4DD6-F725-4A4D-A3EA-A36663A171A7}"/>
    <dgm:cxn modelId="{B3D5D58F-D5FF-4120-8514-B0653B35C0C6}" srcId="{CAC67EE4-6517-4E83-9C05-6B064E4E69D0}" destId="{956800F3-F486-4F97-BA3F-E208CAE31302}" srcOrd="5" destOrd="0" parTransId="{58D3B2E9-7FA2-49E7-8CC0-AE330794DB57}" sibTransId="{A0D132A1-247A-4DB1-9AAD-796DD647B758}"/>
    <dgm:cxn modelId="{C30B52A5-CBCD-420F-AE06-9C3D0B2C5E71}" type="presOf" srcId="{2F6C4B6C-63E9-481E-B3E2-30D64E81DA4C}" destId="{3EA32CA8-3CC6-48FF-8744-A2637577BD82}" srcOrd="0" destOrd="0" presId="urn:microsoft.com/office/officeart/2005/8/layout/default"/>
    <dgm:cxn modelId="{3E934ABD-E723-4306-AECB-95649CC4AD43}" type="presOf" srcId="{07724078-EC56-49D7-A026-2F21B40ED15C}" destId="{E83A1F5F-DF5E-4E98-9BB1-C1A39FBC51B4}" srcOrd="0" destOrd="0" presId="urn:microsoft.com/office/officeart/2005/8/layout/default"/>
    <dgm:cxn modelId="{77B151C8-90A5-46AA-B6CA-14C637092B40}" type="presOf" srcId="{039B0661-3222-4E73-A861-9DB97ED7EEB0}" destId="{18BB0B30-0C11-46BC-8065-9393E3E5D3BD}" srcOrd="0" destOrd="0" presId="urn:microsoft.com/office/officeart/2005/8/layout/default"/>
    <dgm:cxn modelId="{608074D0-79C8-434C-AE4C-7B8B75386A85}" srcId="{CAC67EE4-6517-4E83-9C05-6B064E4E69D0}" destId="{039B0661-3222-4E73-A861-9DB97ED7EEB0}" srcOrd="0" destOrd="0" parTransId="{5CDE11AC-0BEC-4AF6-8067-4094B386618D}" sibTransId="{6E531D3C-D7E1-4A9D-B8C3-FEFAC4DCE94A}"/>
    <dgm:cxn modelId="{A69A1CD5-2AA5-4230-A93C-F2B468498E86}" type="presOf" srcId="{956800F3-F486-4F97-BA3F-E208CAE31302}" destId="{239F23E3-818F-472B-BB58-9277291F303D}" srcOrd="0" destOrd="0" presId="urn:microsoft.com/office/officeart/2005/8/layout/default"/>
    <dgm:cxn modelId="{56FA80D5-AB20-4F2B-83C1-940854FB874F}" type="presOf" srcId="{0372DE2B-23D8-447A-A298-DEF740F53529}" destId="{ECB81C25-F531-47D5-98FB-91E0A731AF0D}" srcOrd="0" destOrd="0" presId="urn:microsoft.com/office/officeart/2005/8/layout/default"/>
    <dgm:cxn modelId="{439B88D5-671B-487E-A15F-C1A27DD49710}" srcId="{CAC67EE4-6517-4E83-9C05-6B064E4E69D0}" destId="{2F6C4B6C-63E9-481E-B3E2-30D64E81DA4C}" srcOrd="1" destOrd="0" parTransId="{473D134F-32DB-4973-810E-F10F805D3E81}" sibTransId="{FE5B073D-29A5-41EA-BD83-53E416BB7D8F}"/>
    <dgm:cxn modelId="{1D5811DB-A9B0-4062-81F2-19E1D69DE716}" type="presOf" srcId="{2B6D17BE-5173-4796-8FF0-36601BE9B763}" destId="{FA6ECD19-2521-41C4-B54C-3492E13D8188}" srcOrd="0" destOrd="0" presId="urn:microsoft.com/office/officeart/2005/8/layout/default"/>
    <dgm:cxn modelId="{332D68E7-F1C3-4635-A47D-97E5BD8E5DFC}" type="presOf" srcId="{CAC67EE4-6517-4E83-9C05-6B064E4E69D0}" destId="{D7653AD7-E979-4569-98E2-A27F368043AA}" srcOrd="0" destOrd="0" presId="urn:microsoft.com/office/officeart/2005/8/layout/default"/>
    <dgm:cxn modelId="{91FBDB7D-1767-47A9-90AF-96DCBDBCBA85}" type="presParOf" srcId="{D7653AD7-E979-4569-98E2-A27F368043AA}" destId="{18BB0B30-0C11-46BC-8065-9393E3E5D3BD}" srcOrd="0" destOrd="0" presId="urn:microsoft.com/office/officeart/2005/8/layout/default"/>
    <dgm:cxn modelId="{1062C87A-7543-4180-9A78-A5F31AE14AF6}" type="presParOf" srcId="{D7653AD7-E979-4569-98E2-A27F368043AA}" destId="{7D790E0A-B65F-4C24-AD74-3063345232E9}" srcOrd="1" destOrd="0" presId="urn:microsoft.com/office/officeart/2005/8/layout/default"/>
    <dgm:cxn modelId="{C36349E3-D496-439D-B656-0844B91ECD00}" type="presParOf" srcId="{D7653AD7-E979-4569-98E2-A27F368043AA}" destId="{3EA32CA8-3CC6-48FF-8744-A2637577BD82}" srcOrd="2" destOrd="0" presId="urn:microsoft.com/office/officeart/2005/8/layout/default"/>
    <dgm:cxn modelId="{78C9D53C-3BB5-4288-BB7C-EBB2B6D1BA25}" type="presParOf" srcId="{D7653AD7-E979-4569-98E2-A27F368043AA}" destId="{74B05E51-9FC7-45C4-B1ED-745602B4787E}" srcOrd="3" destOrd="0" presId="urn:microsoft.com/office/officeart/2005/8/layout/default"/>
    <dgm:cxn modelId="{2BB9014C-E927-4439-98A3-50CD1012DF6F}" type="presParOf" srcId="{D7653AD7-E979-4569-98E2-A27F368043AA}" destId="{E83A1F5F-DF5E-4E98-9BB1-C1A39FBC51B4}" srcOrd="4" destOrd="0" presId="urn:microsoft.com/office/officeart/2005/8/layout/default"/>
    <dgm:cxn modelId="{A05CE8F1-C351-4A28-803A-3739A4D29EC6}" type="presParOf" srcId="{D7653AD7-E979-4569-98E2-A27F368043AA}" destId="{F278EDEA-BE66-4D3C-BCD1-B6B56B115C2E}" srcOrd="5" destOrd="0" presId="urn:microsoft.com/office/officeart/2005/8/layout/default"/>
    <dgm:cxn modelId="{380D5F96-E9E9-4F0F-ADC5-D2DAD67FD039}" type="presParOf" srcId="{D7653AD7-E979-4569-98E2-A27F368043AA}" destId="{FA6ECD19-2521-41C4-B54C-3492E13D8188}" srcOrd="6" destOrd="0" presId="urn:microsoft.com/office/officeart/2005/8/layout/default"/>
    <dgm:cxn modelId="{0607D95B-B28A-436F-AF42-2CCD7907C287}" type="presParOf" srcId="{D7653AD7-E979-4569-98E2-A27F368043AA}" destId="{475661C3-9F7E-4567-8B2B-45DC6330E33A}" srcOrd="7" destOrd="0" presId="urn:microsoft.com/office/officeart/2005/8/layout/default"/>
    <dgm:cxn modelId="{DC0BF812-A147-4554-8632-4DCA23613B73}" type="presParOf" srcId="{D7653AD7-E979-4569-98E2-A27F368043AA}" destId="{ECB81C25-F531-47D5-98FB-91E0A731AF0D}" srcOrd="8" destOrd="0" presId="urn:microsoft.com/office/officeart/2005/8/layout/default"/>
    <dgm:cxn modelId="{3A711720-FCDE-406D-AF21-8F0642D7B886}" type="presParOf" srcId="{D7653AD7-E979-4569-98E2-A27F368043AA}" destId="{92ED7037-5258-4276-A8F5-0A306414B8C9}" srcOrd="9" destOrd="0" presId="urn:microsoft.com/office/officeart/2005/8/layout/default"/>
    <dgm:cxn modelId="{843883DC-8B32-47A6-AD99-6ABEA8333936}" type="presParOf" srcId="{D7653AD7-E979-4569-98E2-A27F368043AA}" destId="{239F23E3-818F-472B-BB58-9277291F303D}"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3359C-F8BC-448E-BED7-E03A78E43A1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94C0678-AB1D-4EB1-94CE-53F588A0B834}">
      <dgm:prSet/>
      <dgm:spPr/>
      <dgm:t>
        <a:bodyPr/>
        <a:lstStyle/>
        <a:p>
          <a:r>
            <a:rPr lang="tr-TR" b="0" i="0"/>
            <a:t>Based on this global need and financial advantages, we have prepared </a:t>
          </a:r>
          <a:r>
            <a:rPr lang="tr-TR" b="1" i="0"/>
            <a:t>ASSET-BACKED GLOBAL TOKEN`S </a:t>
          </a:r>
          <a:endParaRPr lang="en-US"/>
        </a:p>
      </dgm:t>
    </dgm:pt>
    <dgm:pt modelId="{E2665D89-1E7E-40C7-BBB9-F051D6D2F111}" type="parTrans" cxnId="{6AC80CDD-E45B-484E-B257-156FC1739D53}">
      <dgm:prSet/>
      <dgm:spPr/>
      <dgm:t>
        <a:bodyPr/>
        <a:lstStyle/>
        <a:p>
          <a:endParaRPr lang="en-US"/>
        </a:p>
      </dgm:t>
    </dgm:pt>
    <dgm:pt modelId="{6B0D8407-D7F5-4E2C-B07C-57FC3493AC63}" type="sibTrans" cxnId="{6AC80CDD-E45B-484E-B257-156FC1739D53}">
      <dgm:prSet/>
      <dgm:spPr/>
      <dgm:t>
        <a:bodyPr/>
        <a:lstStyle/>
        <a:p>
          <a:endParaRPr lang="en-US"/>
        </a:p>
      </dgm:t>
    </dgm:pt>
    <dgm:pt modelId="{2E8D4F80-F664-4594-8480-26DF0E8C9ABD}">
      <dgm:prSet/>
      <dgm:spPr/>
      <dgm:t>
        <a:bodyPr/>
        <a:lstStyle/>
        <a:p>
          <a:r>
            <a:rPr lang="tr-TR" b="0" i="0"/>
            <a:t>With this application; The process of tokenizing assets makes illiquid and high investment value assets easier to invest.</a:t>
          </a:r>
          <a:endParaRPr lang="en-US"/>
        </a:p>
      </dgm:t>
    </dgm:pt>
    <dgm:pt modelId="{6738B6B3-6D60-49B0-BC6B-BE605D5251F5}" type="parTrans" cxnId="{98332972-C3B6-4A7D-9FD8-D29DEB19F35F}">
      <dgm:prSet/>
      <dgm:spPr/>
      <dgm:t>
        <a:bodyPr/>
        <a:lstStyle/>
        <a:p>
          <a:endParaRPr lang="en-US"/>
        </a:p>
      </dgm:t>
    </dgm:pt>
    <dgm:pt modelId="{61758015-A581-49E3-9077-9DF4EE4B59DB}" type="sibTrans" cxnId="{98332972-C3B6-4A7D-9FD8-D29DEB19F35F}">
      <dgm:prSet/>
      <dgm:spPr/>
      <dgm:t>
        <a:bodyPr/>
        <a:lstStyle/>
        <a:p>
          <a:endParaRPr lang="en-US"/>
        </a:p>
      </dgm:t>
    </dgm:pt>
    <dgm:pt modelId="{DDC96E18-F224-430D-80D2-30ED1ED0EB65}">
      <dgm:prSet/>
      <dgm:spPr/>
      <dgm:t>
        <a:bodyPr/>
        <a:lstStyle/>
        <a:p>
          <a:r>
            <a:rPr lang="tr-TR" b="0" i="0"/>
            <a:t>Digitizing assets and trading them on a decentralized-distributed ledger offers significant advantages to investors at all levels.</a:t>
          </a:r>
          <a:endParaRPr lang="en-US"/>
        </a:p>
      </dgm:t>
    </dgm:pt>
    <dgm:pt modelId="{16E3BC97-BA68-4DAC-A76F-06F44AAC2139}" type="parTrans" cxnId="{5B0140FE-083C-4583-95AC-25B7BE39166A}">
      <dgm:prSet/>
      <dgm:spPr/>
      <dgm:t>
        <a:bodyPr/>
        <a:lstStyle/>
        <a:p>
          <a:endParaRPr lang="en-US"/>
        </a:p>
      </dgm:t>
    </dgm:pt>
    <dgm:pt modelId="{4E6A91E7-7547-45D1-81D5-AFFEFEF44E63}" type="sibTrans" cxnId="{5B0140FE-083C-4583-95AC-25B7BE39166A}">
      <dgm:prSet/>
      <dgm:spPr/>
      <dgm:t>
        <a:bodyPr/>
        <a:lstStyle/>
        <a:p>
          <a:endParaRPr lang="en-US"/>
        </a:p>
      </dgm:t>
    </dgm:pt>
    <dgm:pt modelId="{64CF562D-DC92-4D4C-A1BA-4019EA43A7CF}">
      <dgm:prSet/>
      <dgm:spPr/>
      <dgm:t>
        <a:bodyPr/>
        <a:lstStyle/>
        <a:p>
          <a:r>
            <a:rPr lang="tr-TR" b="0" i="0"/>
            <a:t>It provides the opportunity to invest in illiquid assets even in small amounts.</a:t>
          </a:r>
          <a:endParaRPr lang="en-US"/>
        </a:p>
      </dgm:t>
    </dgm:pt>
    <dgm:pt modelId="{689C4C5B-7A37-47FC-9A9A-B732D9412E61}" type="parTrans" cxnId="{FBF881B7-5BAC-41B3-8298-6EB3626945E8}">
      <dgm:prSet/>
      <dgm:spPr/>
      <dgm:t>
        <a:bodyPr/>
        <a:lstStyle/>
        <a:p>
          <a:endParaRPr lang="en-US"/>
        </a:p>
      </dgm:t>
    </dgm:pt>
    <dgm:pt modelId="{E1754B58-DF06-4A87-A1E5-C8EE630842B5}" type="sibTrans" cxnId="{FBF881B7-5BAC-41B3-8298-6EB3626945E8}">
      <dgm:prSet/>
      <dgm:spPr/>
      <dgm:t>
        <a:bodyPr/>
        <a:lstStyle/>
        <a:p>
          <a:endParaRPr lang="en-US"/>
        </a:p>
      </dgm:t>
    </dgm:pt>
    <dgm:pt modelId="{8E25AEF6-0152-446F-941F-06FCC02DB464}">
      <dgm:prSet/>
      <dgm:spPr/>
      <dgm:t>
        <a:bodyPr/>
        <a:lstStyle/>
        <a:p>
          <a:r>
            <a:rPr lang="tr-TR" b="0" i="0"/>
            <a:t>Our asset tokenization has the potential to bring trillions of dollars in real-world value to the blockchain.</a:t>
          </a:r>
          <a:endParaRPr lang="en-US"/>
        </a:p>
      </dgm:t>
    </dgm:pt>
    <dgm:pt modelId="{91BA4B88-80E4-4503-AC0D-A046F1FE09B6}" type="parTrans" cxnId="{3381DB1D-F6E4-446E-B3D2-8E589AD5738C}">
      <dgm:prSet/>
      <dgm:spPr/>
      <dgm:t>
        <a:bodyPr/>
        <a:lstStyle/>
        <a:p>
          <a:endParaRPr lang="en-US"/>
        </a:p>
      </dgm:t>
    </dgm:pt>
    <dgm:pt modelId="{7980C800-ACE0-4410-B12F-705816CB66EE}" type="sibTrans" cxnId="{3381DB1D-F6E4-446E-B3D2-8E589AD5738C}">
      <dgm:prSet/>
      <dgm:spPr/>
      <dgm:t>
        <a:bodyPr/>
        <a:lstStyle/>
        <a:p>
          <a:endParaRPr lang="en-US"/>
        </a:p>
      </dgm:t>
    </dgm:pt>
    <dgm:pt modelId="{24A1A163-4955-4793-AA70-9816E5995A44}">
      <dgm:prSet/>
      <dgm:spPr/>
      <dgm:t>
        <a:bodyPr/>
        <a:lstStyle/>
        <a:p>
          <a:r>
            <a:rPr lang="tr-TR" b="0" i="0"/>
            <a:t>Specifically, tokenized assets are a way to make countless assets more valuable, accessible and useful than their old counterparts.</a:t>
          </a:r>
          <a:endParaRPr lang="en-US"/>
        </a:p>
      </dgm:t>
    </dgm:pt>
    <dgm:pt modelId="{77FCBE8E-1471-444A-A059-D87B9C3A3109}" type="parTrans" cxnId="{5B0F320F-1333-4884-A716-047946591F91}">
      <dgm:prSet/>
      <dgm:spPr/>
      <dgm:t>
        <a:bodyPr/>
        <a:lstStyle/>
        <a:p>
          <a:endParaRPr lang="en-US"/>
        </a:p>
      </dgm:t>
    </dgm:pt>
    <dgm:pt modelId="{BA263C9E-84DF-4DDB-A7F1-B2BDE1402755}" type="sibTrans" cxnId="{5B0F320F-1333-4884-A716-047946591F91}">
      <dgm:prSet/>
      <dgm:spPr/>
      <dgm:t>
        <a:bodyPr/>
        <a:lstStyle/>
        <a:p>
          <a:endParaRPr lang="en-US"/>
        </a:p>
      </dgm:t>
    </dgm:pt>
    <dgm:pt modelId="{F9335DA5-46BE-4B7D-B582-B2802DC0324B}">
      <dgm:prSet/>
      <dgm:spPr/>
      <dgm:t>
        <a:bodyPr/>
        <a:lstStyle/>
        <a:p>
          <a:r>
            <a:rPr lang="tr-TR" b="0" i="0" dirty="0"/>
            <a:t>Ethereum currently has a market capitalization of $64.35 billion. Ethereum tokens host a large number of digital assets built on top of the Ethereum blockchain. It lists over 900 major projects based on the popular ERC20 token standard alone.</a:t>
          </a:r>
          <a:endParaRPr lang="en-US" dirty="0"/>
        </a:p>
      </dgm:t>
    </dgm:pt>
    <dgm:pt modelId="{86B35359-7735-4ED6-961A-C2A52247DE4D}" type="parTrans" cxnId="{BB72A233-31D0-408C-962D-480A6922A2E0}">
      <dgm:prSet/>
      <dgm:spPr/>
      <dgm:t>
        <a:bodyPr/>
        <a:lstStyle/>
        <a:p>
          <a:endParaRPr lang="en-US"/>
        </a:p>
      </dgm:t>
    </dgm:pt>
    <dgm:pt modelId="{C84AEBF9-0F88-4DFF-9B61-7394ACAC1674}" type="sibTrans" cxnId="{BB72A233-31D0-408C-962D-480A6922A2E0}">
      <dgm:prSet/>
      <dgm:spPr/>
      <dgm:t>
        <a:bodyPr/>
        <a:lstStyle/>
        <a:p>
          <a:endParaRPr lang="en-US"/>
        </a:p>
      </dgm:t>
    </dgm:pt>
    <dgm:pt modelId="{BE4924B8-3AD6-47B6-886B-B49D1B4FC359}" type="pres">
      <dgm:prSet presAssocID="{BD63359C-F8BC-448E-BED7-E03A78E43A17}" presName="diagram" presStyleCnt="0">
        <dgm:presLayoutVars>
          <dgm:dir/>
          <dgm:resizeHandles val="exact"/>
        </dgm:presLayoutVars>
      </dgm:prSet>
      <dgm:spPr/>
    </dgm:pt>
    <dgm:pt modelId="{06B9CD7B-97DF-400A-95C7-4BF62F4AA0AD}" type="pres">
      <dgm:prSet presAssocID="{994C0678-AB1D-4EB1-94CE-53F588A0B834}" presName="node" presStyleLbl="node1" presStyleIdx="0" presStyleCnt="7">
        <dgm:presLayoutVars>
          <dgm:bulletEnabled val="1"/>
        </dgm:presLayoutVars>
      </dgm:prSet>
      <dgm:spPr/>
    </dgm:pt>
    <dgm:pt modelId="{17FC4561-3295-4509-9867-A92973240205}" type="pres">
      <dgm:prSet presAssocID="{6B0D8407-D7F5-4E2C-B07C-57FC3493AC63}" presName="sibTrans" presStyleCnt="0"/>
      <dgm:spPr/>
    </dgm:pt>
    <dgm:pt modelId="{5044919E-61DA-423E-A419-8EDDBF096EC1}" type="pres">
      <dgm:prSet presAssocID="{2E8D4F80-F664-4594-8480-26DF0E8C9ABD}" presName="node" presStyleLbl="node1" presStyleIdx="1" presStyleCnt="7">
        <dgm:presLayoutVars>
          <dgm:bulletEnabled val="1"/>
        </dgm:presLayoutVars>
      </dgm:prSet>
      <dgm:spPr/>
    </dgm:pt>
    <dgm:pt modelId="{5A2B6243-64FA-404E-B6A5-4663F3A7CC03}" type="pres">
      <dgm:prSet presAssocID="{61758015-A581-49E3-9077-9DF4EE4B59DB}" presName="sibTrans" presStyleCnt="0"/>
      <dgm:spPr/>
    </dgm:pt>
    <dgm:pt modelId="{8BBB0AFB-E80A-4D68-ADA7-91FAA9A38B35}" type="pres">
      <dgm:prSet presAssocID="{DDC96E18-F224-430D-80D2-30ED1ED0EB65}" presName="node" presStyleLbl="node1" presStyleIdx="2" presStyleCnt="7">
        <dgm:presLayoutVars>
          <dgm:bulletEnabled val="1"/>
        </dgm:presLayoutVars>
      </dgm:prSet>
      <dgm:spPr/>
    </dgm:pt>
    <dgm:pt modelId="{82080E61-BC27-44A4-B572-297F53B34BA4}" type="pres">
      <dgm:prSet presAssocID="{4E6A91E7-7547-45D1-81D5-AFFEFEF44E63}" presName="sibTrans" presStyleCnt="0"/>
      <dgm:spPr/>
    </dgm:pt>
    <dgm:pt modelId="{C279BBFC-38D1-4C02-BA2A-631C05A06ADC}" type="pres">
      <dgm:prSet presAssocID="{64CF562D-DC92-4D4C-A1BA-4019EA43A7CF}" presName="node" presStyleLbl="node1" presStyleIdx="3" presStyleCnt="7">
        <dgm:presLayoutVars>
          <dgm:bulletEnabled val="1"/>
        </dgm:presLayoutVars>
      </dgm:prSet>
      <dgm:spPr/>
    </dgm:pt>
    <dgm:pt modelId="{A1BDFCF7-6411-48B5-ADF5-4AAF0F6D4FED}" type="pres">
      <dgm:prSet presAssocID="{E1754B58-DF06-4A87-A1E5-C8EE630842B5}" presName="sibTrans" presStyleCnt="0"/>
      <dgm:spPr/>
    </dgm:pt>
    <dgm:pt modelId="{AF353696-369A-4D52-889E-D0D97595389E}" type="pres">
      <dgm:prSet presAssocID="{8E25AEF6-0152-446F-941F-06FCC02DB464}" presName="node" presStyleLbl="node1" presStyleIdx="4" presStyleCnt="7">
        <dgm:presLayoutVars>
          <dgm:bulletEnabled val="1"/>
        </dgm:presLayoutVars>
      </dgm:prSet>
      <dgm:spPr/>
    </dgm:pt>
    <dgm:pt modelId="{F1435400-095B-4A85-AFAE-79CFF993E66E}" type="pres">
      <dgm:prSet presAssocID="{7980C800-ACE0-4410-B12F-705816CB66EE}" presName="sibTrans" presStyleCnt="0"/>
      <dgm:spPr/>
    </dgm:pt>
    <dgm:pt modelId="{E480A384-19A2-464D-B912-7F3BAB42C6D9}" type="pres">
      <dgm:prSet presAssocID="{24A1A163-4955-4793-AA70-9816E5995A44}" presName="node" presStyleLbl="node1" presStyleIdx="5" presStyleCnt="7">
        <dgm:presLayoutVars>
          <dgm:bulletEnabled val="1"/>
        </dgm:presLayoutVars>
      </dgm:prSet>
      <dgm:spPr/>
    </dgm:pt>
    <dgm:pt modelId="{5D7D85A0-4060-4B04-9390-4CBB6822099D}" type="pres">
      <dgm:prSet presAssocID="{BA263C9E-84DF-4DDB-A7F1-B2BDE1402755}" presName="sibTrans" presStyleCnt="0"/>
      <dgm:spPr/>
    </dgm:pt>
    <dgm:pt modelId="{74542760-1467-43CB-9AF8-04FF6886E8DB}" type="pres">
      <dgm:prSet presAssocID="{F9335DA5-46BE-4B7D-B582-B2802DC0324B}" presName="node" presStyleLbl="node1" presStyleIdx="6" presStyleCnt="7">
        <dgm:presLayoutVars>
          <dgm:bulletEnabled val="1"/>
        </dgm:presLayoutVars>
      </dgm:prSet>
      <dgm:spPr/>
    </dgm:pt>
  </dgm:ptLst>
  <dgm:cxnLst>
    <dgm:cxn modelId="{5B0F320F-1333-4884-A716-047946591F91}" srcId="{BD63359C-F8BC-448E-BED7-E03A78E43A17}" destId="{24A1A163-4955-4793-AA70-9816E5995A44}" srcOrd="5" destOrd="0" parTransId="{77FCBE8E-1471-444A-A059-D87B9C3A3109}" sibTransId="{BA263C9E-84DF-4DDB-A7F1-B2BDE1402755}"/>
    <dgm:cxn modelId="{F744DD15-634D-4EF2-BD06-2544C61BFA51}" type="presOf" srcId="{994C0678-AB1D-4EB1-94CE-53F588A0B834}" destId="{06B9CD7B-97DF-400A-95C7-4BF62F4AA0AD}" srcOrd="0" destOrd="0" presId="urn:microsoft.com/office/officeart/2005/8/layout/default"/>
    <dgm:cxn modelId="{3381DB1D-F6E4-446E-B3D2-8E589AD5738C}" srcId="{BD63359C-F8BC-448E-BED7-E03A78E43A17}" destId="{8E25AEF6-0152-446F-941F-06FCC02DB464}" srcOrd="4" destOrd="0" parTransId="{91BA4B88-80E4-4503-AC0D-A046F1FE09B6}" sibTransId="{7980C800-ACE0-4410-B12F-705816CB66EE}"/>
    <dgm:cxn modelId="{BB72A233-31D0-408C-962D-480A6922A2E0}" srcId="{BD63359C-F8BC-448E-BED7-E03A78E43A17}" destId="{F9335DA5-46BE-4B7D-B582-B2802DC0324B}" srcOrd="6" destOrd="0" parTransId="{86B35359-7735-4ED6-961A-C2A52247DE4D}" sibTransId="{C84AEBF9-0F88-4DFF-9B61-7394ACAC1674}"/>
    <dgm:cxn modelId="{A2B0FB3B-2EC4-41C7-BF15-8D35AB69A22D}" type="presOf" srcId="{BD63359C-F8BC-448E-BED7-E03A78E43A17}" destId="{BE4924B8-3AD6-47B6-886B-B49D1B4FC359}" srcOrd="0" destOrd="0" presId="urn:microsoft.com/office/officeart/2005/8/layout/default"/>
    <dgm:cxn modelId="{693FEB5B-BF60-4373-8183-356C9EF1105E}" type="presOf" srcId="{2E8D4F80-F664-4594-8480-26DF0E8C9ABD}" destId="{5044919E-61DA-423E-A419-8EDDBF096EC1}" srcOrd="0" destOrd="0" presId="urn:microsoft.com/office/officeart/2005/8/layout/default"/>
    <dgm:cxn modelId="{2978B95D-4319-40BB-9E2A-800CD11460A9}" type="presOf" srcId="{64CF562D-DC92-4D4C-A1BA-4019EA43A7CF}" destId="{C279BBFC-38D1-4C02-BA2A-631C05A06ADC}" srcOrd="0" destOrd="0" presId="urn:microsoft.com/office/officeart/2005/8/layout/default"/>
    <dgm:cxn modelId="{872F2463-DD0E-471F-96AC-65B74823A45B}" type="presOf" srcId="{24A1A163-4955-4793-AA70-9816E5995A44}" destId="{E480A384-19A2-464D-B912-7F3BAB42C6D9}" srcOrd="0" destOrd="0" presId="urn:microsoft.com/office/officeart/2005/8/layout/default"/>
    <dgm:cxn modelId="{98332972-C3B6-4A7D-9FD8-D29DEB19F35F}" srcId="{BD63359C-F8BC-448E-BED7-E03A78E43A17}" destId="{2E8D4F80-F664-4594-8480-26DF0E8C9ABD}" srcOrd="1" destOrd="0" parTransId="{6738B6B3-6D60-49B0-BC6B-BE605D5251F5}" sibTransId="{61758015-A581-49E3-9077-9DF4EE4B59DB}"/>
    <dgm:cxn modelId="{F656975A-A25E-4590-832B-048FF728484D}" type="presOf" srcId="{DDC96E18-F224-430D-80D2-30ED1ED0EB65}" destId="{8BBB0AFB-E80A-4D68-ADA7-91FAA9A38B35}" srcOrd="0" destOrd="0" presId="urn:microsoft.com/office/officeart/2005/8/layout/default"/>
    <dgm:cxn modelId="{FBF881B7-5BAC-41B3-8298-6EB3626945E8}" srcId="{BD63359C-F8BC-448E-BED7-E03A78E43A17}" destId="{64CF562D-DC92-4D4C-A1BA-4019EA43A7CF}" srcOrd="3" destOrd="0" parTransId="{689C4C5B-7A37-47FC-9A9A-B732D9412E61}" sibTransId="{E1754B58-DF06-4A87-A1E5-C8EE630842B5}"/>
    <dgm:cxn modelId="{BE4262CF-825C-48C4-80A9-78531168C522}" type="presOf" srcId="{8E25AEF6-0152-446F-941F-06FCC02DB464}" destId="{AF353696-369A-4D52-889E-D0D97595389E}" srcOrd="0" destOrd="0" presId="urn:microsoft.com/office/officeart/2005/8/layout/default"/>
    <dgm:cxn modelId="{06DF0DD9-4449-49F0-AAA2-8784AE8232BB}" type="presOf" srcId="{F9335DA5-46BE-4B7D-B582-B2802DC0324B}" destId="{74542760-1467-43CB-9AF8-04FF6886E8DB}" srcOrd="0" destOrd="0" presId="urn:microsoft.com/office/officeart/2005/8/layout/default"/>
    <dgm:cxn modelId="{6AC80CDD-E45B-484E-B257-156FC1739D53}" srcId="{BD63359C-F8BC-448E-BED7-E03A78E43A17}" destId="{994C0678-AB1D-4EB1-94CE-53F588A0B834}" srcOrd="0" destOrd="0" parTransId="{E2665D89-1E7E-40C7-BBB9-F051D6D2F111}" sibTransId="{6B0D8407-D7F5-4E2C-B07C-57FC3493AC63}"/>
    <dgm:cxn modelId="{5B0140FE-083C-4583-95AC-25B7BE39166A}" srcId="{BD63359C-F8BC-448E-BED7-E03A78E43A17}" destId="{DDC96E18-F224-430D-80D2-30ED1ED0EB65}" srcOrd="2" destOrd="0" parTransId="{16E3BC97-BA68-4DAC-A76F-06F44AAC2139}" sibTransId="{4E6A91E7-7547-45D1-81D5-AFFEFEF44E63}"/>
    <dgm:cxn modelId="{97DDBBFB-E6AF-4866-A0A6-6F0CA69AFDF7}" type="presParOf" srcId="{BE4924B8-3AD6-47B6-886B-B49D1B4FC359}" destId="{06B9CD7B-97DF-400A-95C7-4BF62F4AA0AD}" srcOrd="0" destOrd="0" presId="urn:microsoft.com/office/officeart/2005/8/layout/default"/>
    <dgm:cxn modelId="{B6CFFBEC-F1C3-4D30-B440-707628769145}" type="presParOf" srcId="{BE4924B8-3AD6-47B6-886B-B49D1B4FC359}" destId="{17FC4561-3295-4509-9867-A92973240205}" srcOrd="1" destOrd="0" presId="urn:microsoft.com/office/officeart/2005/8/layout/default"/>
    <dgm:cxn modelId="{47CE3364-6396-46C4-9DB4-11291277D0FE}" type="presParOf" srcId="{BE4924B8-3AD6-47B6-886B-B49D1B4FC359}" destId="{5044919E-61DA-423E-A419-8EDDBF096EC1}" srcOrd="2" destOrd="0" presId="urn:microsoft.com/office/officeart/2005/8/layout/default"/>
    <dgm:cxn modelId="{0E568CA6-BF8F-4329-8073-61E54DBDB915}" type="presParOf" srcId="{BE4924B8-3AD6-47B6-886B-B49D1B4FC359}" destId="{5A2B6243-64FA-404E-B6A5-4663F3A7CC03}" srcOrd="3" destOrd="0" presId="urn:microsoft.com/office/officeart/2005/8/layout/default"/>
    <dgm:cxn modelId="{5079576F-E023-47F2-8E63-89233E90A8BA}" type="presParOf" srcId="{BE4924B8-3AD6-47B6-886B-B49D1B4FC359}" destId="{8BBB0AFB-E80A-4D68-ADA7-91FAA9A38B35}" srcOrd="4" destOrd="0" presId="urn:microsoft.com/office/officeart/2005/8/layout/default"/>
    <dgm:cxn modelId="{070A48DC-2CC0-4DE8-B96F-C746AD00CED7}" type="presParOf" srcId="{BE4924B8-3AD6-47B6-886B-B49D1B4FC359}" destId="{82080E61-BC27-44A4-B572-297F53B34BA4}" srcOrd="5" destOrd="0" presId="urn:microsoft.com/office/officeart/2005/8/layout/default"/>
    <dgm:cxn modelId="{E36E31E2-F159-48BE-A43F-F3992E9CE6F9}" type="presParOf" srcId="{BE4924B8-3AD6-47B6-886B-B49D1B4FC359}" destId="{C279BBFC-38D1-4C02-BA2A-631C05A06ADC}" srcOrd="6" destOrd="0" presId="urn:microsoft.com/office/officeart/2005/8/layout/default"/>
    <dgm:cxn modelId="{A909FF67-CB00-4566-9FBD-4188C7492732}" type="presParOf" srcId="{BE4924B8-3AD6-47B6-886B-B49D1B4FC359}" destId="{A1BDFCF7-6411-48B5-ADF5-4AAF0F6D4FED}" srcOrd="7" destOrd="0" presId="urn:microsoft.com/office/officeart/2005/8/layout/default"/>
    <dgm:cxn modelId="{C930481F-0BF7-4947-B8CB-140F02D38745}" type="presParOf" srcId="{BE4924B8-3AD6-47B6-886B-B49D1B4FC359}" destId="{AF353696-369A-4D52-889E-D0D97595389E}" srcOrd="8" destOrd="0" presId="urn:microsoft.com/office/officeart/2005/8/layout/default"/>
    <dgm:cxn modelId="{138B6219-D3AE-4D63-BA53-372C0A177EF2}" type="presParOf" srcId="{BE4924B8-3AD6-47B6-886B-B49D1B4FC359}" destId="{F1435400-095B-4A85-AFAE-79CFF993E66E}" srcOrd="9" destOrd="0" presId="urn:microsoft.com/office/officeart/2005/8/layout/default"/>
    <dgm:cxn modelId="{B873577B-EA7F-448D-80D4-419CFB911A88}" type="presParOf" srcId="{BE4924B8-3AD6-47B6-886B-B49D1B4FC359}" destId="{E480A384-19A2-464D-B912-7F3BAB42C6D9}" srcOrd="10" destOrd="0" presId="urn:microsoft.com/office/officeart/2005/8/layout/default"/>
    <dgm:cxn modelId="{3C489847-204E-40D9-82D1-6F4797F5E4BD}" type="presParOf" srcId="{BE4924B8-3AD6-47B6-886B-B49D1B4FC359}" destId="{5D7D85A0-4060-4B04-9390-4CBB6822099D}" srcOrd="11" destOrd="0" presId="urn:microsoft.com/office/officeart/2005/8/layout/default"/>
    <dgm:cxn modelId="{122F01A7-BB49-406E-81A1-1482517C060D}" type="presParOf" srcId="{BE4924B8-3AD6-47B6-886B-B49D1B4FC359}" destId="{74542760-1467-43CB-9AF8-04FF6886E8DB}"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C1BAF4-55FE-440C-A03E-77E45CFE70B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60F7A51-E8C8-4861-B29A-4C1C59B95A01}">
      <dgm:prSet/>
      <dgm:spPr/>
      <dgm:t>
        <a:bodyPr/>
        <a:lstStyle/>
        <a:p>
          <a:r>
            <a:rPr lang="en-US" b="0" i="0"/>
            <a:t>For example; For a US Residential Propane (I:USRPP) product sold at a market price of 2,671 USD/gal dated March 27, 2023,According to market prices, it wants to prepare 267 thousand dollars </a:t>
          </a:r>
          <a:endParaRPr lang="en-US"/>
        </a:p>
      </dgm:t>
    </dgm:pt>
    <dgm:pt modelId="{3C94A264-909F-4D50-872D-3E62F12B43F6}" type="parTrans" cxnId="{0CA661AC-C116-4915-9F24-95CF23A10429}">
      <dgm:prSet/>
      <dgm:spPr/>
      <dgm:t>
        <a:bodyPr/>
        <a:lstStyle/>
        <a:p>
          <a:endParaRPr lang="en-US"/>
        </a:p>
      </dgm:t>
    </dgm:pt>
    <dgm:pt modelId="{330F01BA-C121-4017-9489-1957A539F5E9}" type="sibTrans" cxnId="{0CA661AC-C116-4915-9F24-95CF23A10429}">
      <dgm:prSet/>
      <dgm:spPr/>
      <dgm:t>
        <a:bodyPr/>
        <a:lstStyle/>
        <a:p>
          <a:endParaRPr lang="en-US"/>
        </a:p>
      </dgm:t>
    </dgm:pt>
    <dgm:pt modelId="{F79FAF17-1CE1-4FB3-B76F-D300D5D30E07}">
      <dgm:prSet/>
      <dgm:spPr/>
      <dgm:t>
        <a:bodyPr/>
        <a:lstStyle/>
        <a:p>
          <a:r>
            <a:rPr lang="en-US" b="0" i="0"/>
            <a:t>Token for 100 thousand gallons of goods with a maturity of 6 months and a 10% profit margin. </a:t>
          </a:r>
          <a:endParaRPr lang="en-US"/>
        </a:p>
      </dgm:t>
    </dgm:pt>
    <dgm:pt modelId="{525CC7BE-0EE2-4ABB-98B7-A027709D7152}" type="parTrans" cxnId="{0669F865-878F-4967-8E85-3A68C527AE48}">
      <dgm:prSet/>
      <dgm:spPr/>
      <dgm:t>
        <a:bodyPr/>
        <a:lstStyle/>
        <a:p>
          <a:endParaRPr lang="en-US"/>
        </a:p>
      </dgm:t>
    </dgm:pt>
    <dgm:pt modelId="{E860939C-BE8D-452D-A002-63139EBB4FA4}" type="sibTrans" cxnId="{0669F865-878F-4967-8E85-3A68C527AE48}">
      <dgm:prSet/>
      <dgm:spPr/>
      <dgm:t>
        <a:bodyPr/>
        <a:lstStyle/>
        <a:p>
          <a:endParaRPr lang="en-US"/>
        </a:p>
      </dgm:t>
    </dgm:pt>
    <dgm:pt modelId="{315AC382-799F-48F5-A1E7-8EE297841996}">
      <dgm:prSet/>
      <dgm:spPr/>
      <dgm:t>
        <a:bodyPr/>
        <a:lstStyle/>
        <a:p>
          <a:r>
            <a:rPr lang="en-US" b="0" i="0"/>
            <a:t>The company enrolls 30% more 130 gallons of US Residential Propane at $374,230 in its JP Morgan escrow account.</a:t>
          </a:r>
          <a:endParaRPr lang="en-US"/>
        </a:p>
      </dgm:t>
    </dgm:pt>
    <dgm:pt modelId="{0007929F-0669-4B0D-8D31-1CEACB9D4C85}" type="parTrans" cxnId="{7ED1CA57-A262-44F5-8DA5-08BDB3B5FF0C}">
      <dgm:prSet/>
      <dgm:spPr/>
      <dgm:t>
        <a:bodyPr/>
        <a:lstStyle/>
        <a:p>
          <a:endParaRPr lang="en-US"/>
        </a:p>
      </dgm:t>
    </dgm:pt>
    <dgm:pt modelId="{1B846C17-6D93-4249-B8D6-8B77A0F3D6C2}" type="sibTrans" cxnId="{7ED1CA57-A262-44F5-8DA5-08BDB3B5FF0C}">
      <dgm:prSet/>
      <dgm:spPr/>
      <dgm:t>
        <a:bodyPr/>
        <a:lstStyle/>
        <a:p>
          <a:endParaRPr lang="en-US"/>
        </a:p>
      </dgm:t>
    </dgm:pt>
    <dgm:pt modelId="{559A3944-0D87-475E-97E6-D0EAADBB09AD}">
      <dgm:prSet/>
      <dgm:spPr/>
      <dgm:t>
        <a:bodyPr/>
        <a:lstStyle/>
        <a:p>
          <a:r>
            <a:rPr lang="en-US" b="0" i="0"/>
            <a:t>Token investors will earn 10% profit according to the market prices of this product at the end of 6 months maturity.</a:t>
          </a:r>
          <a:endParaRPr lang="en-US"/>
        </a:p>
      </dgm:t>
    </dgm:pt>
    <dgm:pt modelId="{FF9B25F2-B173-43F7-8DFB-B2782E40FBA6}" type="parTrans" cxnId="{A09F5C26-9DD4-4221-9EC1-98E6D8E7D840}">
      <dgm:prSet/>
      <dgm:spPr/>
      <dgm:t>
        <a:bodyPr/>
        <a:lstStyle/>
        <a:p>
          <a:endParaRPr lang="en-US"/>
        </a:p>
      </dgm:t>
    </dgm:pt>
    <dgm:pt modelId="{A6B38120-9BC9-442B-BB6F-FDAEBCA9A3F0}" type="sibTrans" cxnId="{A09F5C26-9DD4-4221-9EC1-98E6D8E7D840}">
      <dgm:prSet/>
      <dgm:spPr/>
      <dgm:t>
        <a:bodyPr/>
        <a:lstStyle/>
        <a:p>
          <a:endParaRPr lang="en-US"/>
        </a:p>
      </dgm:t>
    </dgm:pt>
    <dgm:pt modelId="{E614E521-52B8-43B5-BB4C-AD3BA68347D6}">
      <dgm:prSet/>
      <dgm:spPr/>
      <dgm:t>
        <a:bodyPr/>
        <a:lstStyle/>
        <a:p>
          <a:r>
            <a:rPr lang="en-US" b="0" i="0"/>
            <a:t>The asset owner firm will also convert its stocks into finance in advance. </a:t>
          </a:r>
          <a:endParaRPr lang="en-US"/>
        </a:p>
      </dgm:t>
    </dgm:pt>
    <dgm:pt modelId="{15A08FCA-59CE-47B5-815C-11AFDAF5A9D3}" type="parTrans" cxnId="{23357B62-12D5-4011-B1A4-1B72CDF39D44}">
      <dgm:prSet/>
      <dgm:spPr/>
      <dgm:t>
        <a:bodyPr/>
        <a:lstStyle/>
        <a:p>
          <a:endParaRPr lang="en-US"/>
        </a:p>
      </dgm:t>
    </dgm:pt>
    <dgm:pt modelId="{0E7DC804-DBC1-4D1C-9663-169441FF0357}" type="sibTrans" cxnId="{23357B62-12D5-4011-B1A4-1B72CDF39D44}">
      <dgm:prSet/>
      <dgm:spPr/>
      <dgm:t>
        <a:bodyPr/>
        <a:lstStyle/>
        <a:p>
          <a:endParaRPr lang="en-US"/>
        </a:p>
      </dgm:t>
    </dgm:pt>
    <dgm:pt modelId="{913DAA67-EE9E-4DBF-ACF4-2DC59CD1CDE4}">
      <dgm:prSet/>
      <dgm:spPr/>
      <dgm:t>
        <a:bodyPr/>
        <a:lstStyle/>
        <a:p>
          <a:r>
            <a:rPr lang="en-US" b="0" i="0"/>
            <a:t>Once the transaction is complete, Escrow can release the registered goods or have them re-tokenized.</a:t>
          </a:r>
          <a:endParaRPr lang="en-US"/>
        </a:p>
      </dgm:t>
    </dgm:pt>
    <dgm:pt modelId="{2D3617A8-CA3F-4B3B-9E08-FF0E152B7682}" type="parTrans" cxnId="{E31F68D1-B100-42EF-90E0-44B2F78F4117}">
      <dgm:prSet/>
      <dgm:spPr/>
      <dgm:t>
        <a:bodyPr/>
        <a:lstStyle/>
        <a:p>
          <a:endParaRPr lang="en-US"/>
        </a:p>
      </dgm:t>
    </dgm:pt>
    <dgm:pt modelId="{3A77ECA6-A1BC-40CB-85F2-224C61EE95C2}" type="sibTrans" cxnId="{E31F68D1-B100-42EF-90E0-44B2F78F4117}">
      <dgm:prSet/>
      <dgm:spPr/>
      <dgm:t>
        <a:bodyPr/>
        <a:lstStyle/>
        <a:p>
          <a:endParaRPr lang="en-US"/>
        </a:p>
      </dgm:t>
    </dgm:pt>
    <dgm:pt modelId="{83593864-5EDA-41D4-9FF4-8C7EB7264C85}">
      <dgm:prSet/>
      <dgm:spPr/>
      <dgm:t>
        <a:bodyPr/>
        <a:lstStyle/>
        <a:p>
          <a:r>
            <a:rPr lang="en-US" b="0" i="0"/>
            <a:t>If the market value of the product has increased or decreased at the end of the 6th or 12th month, the token profit margin changes according to the current price of the product.</a:t>
          </a:r>
          <a:endParaRPr lang="en-US"/>
        </a:p>
      </dgm:t>
    </dgm:pt>
    <dgm:pt modelId="{A84EA9C2-8C5B-46AF-8B2E-3ECA456E5BA4}" type="parTrans" cxnId="{A221C202-BA7C-4243-A865-6F9F15279BDC}">
      <dgm:prSet/>
      <dgm:spPr/>
      <dgm:t>
        <a:bodyPr/>
        <a:lstStyle/>
        <a:p>
          <a:endParaRPr lang="en-US"/>
        </a:p>
      </dgm:t>
    </dgm:pt>
    <dgm:pt modelId="{75B25804-ABA1-42B0-A7DB-3992ED1C2722}" type="sibTrans" cxnId="{A221C202-BA7C-4243-A865-6F9F15279BDC}">
      <dgm:prSet/>
      <dgm:spPr/>
      <dgm:t>
        <a:bodyPr/>
        <a:lstStyle/>
        <a:p>
          <a:endParaRPr lang="en-US"/>
        </a:p>
      </dgm:t>
    </dgm:pt>
    <dgm:pt modelId="{EAF21A41-C09D-4FC9-A28B-9B8A9BB5D8E6}">
      <dgm:prSet/>
      <dgm:spPr/>
      <dgm:t>
        <a:bodyPr/>
        <a:lstStyle/>
        <a:p>
          <a:r>
            <a:rPr lang="en-US" b="0" i="0"/>
            <a:t>If the asset owner wishes, he can set a fixed trading and profit margin for the token to be prepared.</a:t>
          </a:r>
          <a:r>
            <a:rPr lang="tr-TR" b="0" i="0"/>
            <a:t> </a:t>
          </a:r>
          <a:endParaRPr lang="en-US"/>
        </a:p>
      </dgm:t>
    </dgm:pt>
    <dgm:pt modelId="{102FDEB2-D604-4DDE-88E0-E586609813AA}" type="parTrans" cxnId="{81B928BD-4995-47C1-ACB8-ED34500C9D08}">
      <dgm:prSet/>
      <dgm:spPr/>
      <dgm:t>
        <a:bodyPr/>
        <a:lstStyle/>
        <a:p>
          <a:endParaRPr lang="en-US"/>
        </a:p>
      </dgm:t>
    </dgm:pt>
    <dgm:pt modelId="{97769968-BB3C-4F02-8F1D-C78B36761264}" type="sibTrans" cxnId="{81B928BD-4995-47C1-ACB8-ED34500C9D08}">
      <dgm:prSet/>
      <dgm:spPr/>
      <dgm:t>
        <a:bodyPr/>
        <a:lstStyle/>
        <a:p>
          <a:endParaRPr lang="en-US"/>
        </a:p>
      </dgm:t>
    </dgm:pt>
    <dgm:pt modelId="{2B8374FD-7B8B-4B8D-9E83-F2DAD1AD778E}" type="pres">
      <dgm:prSet presAssocID="{DAC1BAF4-55FE-440C-A03E-77E45CFE70BE}" presName="linear" presStyleCnt="0">
        <dgm:presLayoutVars>
          <dgm:animLvl val="lvl"/>
          <dgm:resizeHandles val="exact"/>
        </dgm:presLayoutVars>
      </dgm:prSet>
      <dgm:spPr/>
    </dgm:pt>
    <dgm:pt modelId="{C0C08F1D-1613-459A-AB54-D2DB5C2D42F5}" type="pres">
      <dgm:prSet presAssocID="{260F7A51-E8C8-4861-B29A-4C1C59B95A01}" presName="parentText" presStyleLbl="node1" presStyleIdx="0" presStyleCnt="8">
        <dgm:presLayoutVars>
          <dgm:chMax val="0"/>
          <dgm:bulletEnabled val="1"/>
        </dgm:presLayoutVars>
      </dgm:prSet>
      <dgm:spPr/>
    </dgm:pt>
    <dgm:pt modelId="{27A6B2D1-44AA-4FF4-82EC-B8CE221369F4}" type="pres">
      <dgm:prSet presAssocID="{330F01BA-C121-4017-9489-1957A539F5E9}" presName="spacer" presStyleCnt="0"/>
      <dgm:spPr/>
    </dgm:pt>
    <dgm:pt modelId="{83BD9B1A-6082-462B-83A9-8B52B41FE0F4}" type="pres">
      <dgm:prSet presAssocID="{F79FAF17-1CE1-4FB3-B76F-D300D5D30E07}" presName="parentText" presStyleLbl="node1" presStyleIdx="1" presStyleCnt="8">
        <dgm:presLayoutVars>
          <dgm:chMax val="0"/>
          <dgm:bulletEnabled val="1"/>
        </dgm:presLayoutVars>
      </dgm:prSet>
      <dgm:spPr/>
    </dgm:pt>
    <dgm:pt modelId="{299E325D-6903-4169-9B66-D7C659B3FD0E}" type="pres">
      <dgm:prSet presAssocID="{E860939C-BE8D-452D-A002-63139EBB4FA4}" presName="spacer" presStyleCnt="0"/>
      <dgm:spPr/>
    </dgm:pt>
    <dgm:pt modelId="{09D4120B-5508-4268-829D-569E65B971D2}" type="pres">
      <dgm:prSet presAssocID="{315AC382-799F-48F5-A1E7-8EE297841996}" presName="parentText" presStyleLbl="node1" presStyleIdx="2" presStyleCnt="8">
        <dgm:presLayoutVars>
          <dgm:chMax val="0"/>
          <dgm:bulletEnabled val="1"/>
        </dgm:presLayoutVars>
      </dgm:prSet>
      <dgm:spPr/>
    </dgm:pt>
    <dgm:pt modelId="{8C8B8979-AC46-4AEA-89BC-5877C6023AA7}" type="pres">
      <dgm:prSet presAssocID="{1B846C17-6D93-4249-B8D6-8B77A0F3D6C2}" presName="spacer" presStyleCnt="0"/>
      <dgm:spPr/>
    </dgm:pt>
    <dgm:pt modelId="{F0CBF15D-2D7A-4E2A-BF04-A7F5ED0ED0F5}" type="pres">
      <dgm:prSet presAssocID="{559A3944-0D87-475E-97E6-D0EAADBB09AD}" presName="parentText" presStyleLbl="node1" presStyleIdx="3" presStyleCnt="8">
        <dgm:presLayoutVars>
          <dgm:chMax val="0"/>
          <dgm:bulletEnabled val="1"/>
        </dgm:presLayoutVars>
      </dgm:prSet>
      <dgm:spPr/>
    </dgm:pt>
    <dgm:pt modelId="{EE4D3F16-2BF0-4E72-844E-3EAFEF70A26B}" type="pres">
      <dgm:prSet presAssocID="{A6B38120-9BC9-442B-BB6F-FDAEBCA9A3F0}" presName="spacer" presStyleCnt="0"/>
      <dgm:spPr/>
    </dgm:pt>
    <dgm:pt modelId="{F3BEAE6E-335D-497E-BC15-F3A2CB596ECB}" type="pres">
      <dgm:prSet presAssocID="{E614E521-52B8-43B5-BB4C-AD3BA68347D6}" presName="parentText" presStyleLbl="node1" presStyleIdx="4" presStyleCnt="8">
        <dgm:presLayoutVars>
          <dgm:chMax val="0"/>
          <dgm:bulletEnabled val="1"/>
        </dgm:presLayoutVars>
      </dgm:prSet>
      <dgm:spPr/>
    </dgm:pt>
    <dgm:pt modelId="{C68FED52-934F-4FB6-B23C-A8AA1A8F05C7}" type="pres">
      <dgm:prSet presAssocID="{0E7DC804-DBC1-4D1C-9663-169441FF0357}" presName="spacer" presStyleCnt="0"/>
      <dgm:spPr/>
    </dgm:pt>
    <dgm:pt modelId="{644FDCF9-8045-4996-9B7E-059641B30309}" type="pres">
      <dgm:prSet presAssocID="{913DAA67-EE9E-4DBF-ACF4-2DC59CD1CDE4}" presName="parentText" presStyleLbl="node1" presStyleIdx="5" presStyleCnt="8">
        <dgm:presLayoutVars>
          <dgm:chMax val="0"/>
          <dgm:bulletEnabled val="1"/>
        </dgm:presLayoutVars>
      </dgm:prSet>
      <dgm:spPr/>
    </dgm:pt>
    <dgm:pt modelId="{730A5FEB-8BE3-42C6-99E0-78CE529095A2}" type="pres">
      <dgm:prSet presAssocID="{3A77ECA6-A1BC-40CB-85F2-224C61EE95C2}" presName="spacer" presStyleCnt="0"/>
      <dgm:spPr/>
    </dgm:pt>
    <dgm:pt modelId="{FF431FD8-A1F3-428A-AC1E-1B699320DD95}" type="pres">
      <dgm:prSet presAssocID="{83593864-5EDA-41D4-9FF4-8C7EB7264C85}" presName="parentText" presStyleLbl="node1" presStyleIdx="6" presStyleCnt="8">
        <dgm:presLayoutVars>
          <dgm:chMax val="0"/>
          <dgm:bulletEnabled val="1"/>
        </dgm:presLayoutVars>
      </dgm:prSet>
      <dgm:spPr/>
    </dgm:pt>
    <dgm:pt modelId="{A7F7CE34-4FD9-4831-AEE5-8B17C3649595}" type="pres">
      <dgm:prSet presAssocID="{75B25804-ABA1-42B0-A7DB-3992ED1C2722}" presName="spacer" presStyleCnt="0"/>
      <dgm:spPr/>
    </dgm:pt>
    <dgm:pt modelId="{4FAD1D8A-35E2-44A7-85ED-AD6E838A43A5}" type="pres">
      <dgm:prSet presAssocID="{EAF21A41-C09D-4FC9-A28B-9B8A9BB5D8E6}" presName="parentText" presStyleLbl="node1" presStyleIdx="7" presStyleCnt="8">
        <dgm:presLayoutVars>
          <dgm:chMax val="0"/>
          <dgm:bulletEnabled val="1"/>
        </dgm:presLayoutVars>
      </dgm:prSet>
      <dgm:spPr/>
    </dgm:pt>
  </dgm:ptLst>
  <dgm:cxnLst>
    <dgm:cxn modelId="{A221C202-BA7C-4243-A865-6F9F15279BDC}" srcId="{DAC1BAF4-55FE-440C-A03E-77E45CFE70BE}" destId="{83593864-5EDA-41D4-9FF4-8C7EB7264C85}" srcOrd="6" destOrd="0" parTransId="{A84EA9C2-8C5B-46AF-8B2E-3ECA456E5BA4}" sibTransId="{75B25804-ABA1-42B0-A7DB-3992ED1C2722}"/>
    <dgm:cxn modelId="{8E14BD09-CE3C-42C7-9B11-6AF090344486}" type="presOf" srcId="{559A3944-0D87-475E-97E6-D0EAADBB09AD}" destId="{F0CBF15D-2D7A-4E2A-BF04-A7F5ED0ED0F5}" srcOrd="0" destOrd="0" presId="urn:microsoft.com/office/officeart/2005/8/layout/vList2"/>
    <dgm:cxn modelId="{A09F5C26-9DD4-4221-9EC1-98E6D8E7D840}" srcId="{DAC1BAF4-55FE-440C-A03E-77E45CFE70BE}" destId="{559A3944-0D87-475E-97E6-D0EAADBB09AD}" srcOrd="3" destOrd="0" parTransId="{FF9B25F2-B173-43F7-8DFB-B2782E40FBA6}" sibTransId="{A6B38120-9BC9-442B-BB6F-FDAEBCA9A3F0}"/>
    <dgm:cxn modelId="{7F46703B-7072-4D33-B254-524E81897E76}" type="presOf" srcId="{260F7A51-E8C8-4861-B29A-4C1C59B95A01}" destId="{C0C08F1D-1613-459A-AB54-D2DB5C2D42F5}" srcOrd="0" destOrd="0" presId="urn:microsoft.com/office/officeart/2005/8/layout/vList2"/>
    <dgm:cxn modelId="{DEC38341-B660-4E26-AEBD-0F685DD875EA}" type="presOf" srcId="{913DAA67-EE9E-4DBF-ACF4-2DC59CD1CDE4}" destId="{644FDCF9-8045-4996-9B7E-059641B30309}" srcOrd="0" destOrd="0" presId="urn:microsoft.com/office/officeart/2005/8/layout/vList2"/>
    <dgm:cxn modelId="{23357B62-12D5-4011-B1A4-1B72CDF39D44}" srcId="{DAC1BAF4-55FE-440C-A03E-77E45CFE70BE}" destId="{E614E521-52B8-43B5-BB4C-AD3BA68347D6}" srcOrd="4" destOrd="0" parTransId="{15A08FCA-59CE-47B5-815C-11AFDAF5A9D3}" sibTransId="{0E7DC804-DBC1-4D1C-9663-169441FF0357}"/>
    <dgm:cxn modelId="{0669F865-878F-4967-8E85-3A68C527AE48}" srcId="{DAC1BAF4-55FE-440C-A03E-77E45CFE70BE}" destId="{F79FAF17-1CE1-4FB3-B76F-D300D5D30E07}" srcOrd="1" destOrd="0" parTransId="{525CC7BE-0EE2-4ABB-98B7-A027709D7152}" sibTransId="{E860939C-BE8D-452D-A002-63139EBB4FA4}"/>
    <dgm:cxn modelId="{688EA072-4675-4CB6-BCC3-CBD66C9CA0E6}" type="presOf" srcId="{EAF21A41-C09D-4FC9-A28B-9B8A9BB5D8E6}" destId="{4FAD1D8A-35E2-44A7-85ED-AD6E838A43A5}" srcOrd="0" destOrd="0" presId="urn:microsoft.com/office/officeart/2005/8/layout/vList2"/>
    <dgm:cxn modelId="{7ED1CA57-A262-44F5-8DA5-08BDB3B5FF0C}" srcId="{DAC1BAF4-55FE-440C-A03E-77E45CFE70BE}" destId="{315AC382-799F-48F5-A1E7-8EE297841996}" srcOrd="2" destOrd="0" parTransId="{0007929F-0669-4B0D-8D31-1CEACB9D4C85}" sibTransId="{1B846C17-6D93-4249-B8D6-8B77A0F3D6C2}"/>
    <dgm:cxn modelId="{7ED248A0-04C3-4BC8-BCAC-B8791FBA7255}" type="presOf" srcId="{E614E521-52B8-43B5-BB4C-AD3BA68347D6}" destId="{F3BEAE6E-335D-497E-BC15-F3A2CB596ECB}" srcOrd="0" destOrd="0" presId="urn:microsoft.com/office/officeart/2005/8/layout/vList2"/>
    <dgm:cxn modelId="{0CA661AC-C116-4915-9F24-95CF23A10429}" srcId="{DAC1BAF4-55FE-440C-A03E-77E45CFE70BE}" destId="{260F7A51-E8C8-4861-B29A-4C1C59B95A01}" srcOrd="0" destOrd="0" parTransId="{3C94A264-909F-4D50-872D-3E62F12B43F6}" sibTransId="{330F01BA-C121-4017-9489-1957A539F5E9}"/>
    <dgm:cxn modelId="{81B928BD-4995-47C1-ACB8-ED34500C9D08}" srcId="{DAC1BAF4-55FE-440C-A03E-77E45CFE70BE}" destId="{EAF21A41-C09D-4FC9-A28B-9B8A9BB5D8E6}" srcOrd="7" destOrd="0" parTransId="{102FDEB2-D604-4DDE-88E0-E586609813AA}" sibTransId="{97769968-BB3C-4F02-8F1D-C78B36761264}"/>
    <dgm:cxn modelId="{93BF3CC3-93F0-4D13-8DCD-9A448EF38D82}" type="presOf" srcId="{83593864-5EDA-41D4-9FF4-8C7EB7264C85}" destId="{FF431FD8-A1F3-428A-AC1E-1B699320DD95}" srcOrd="0" destOrd="0" presId="urn:microsoft.com/office/officeart/2005/8/layout/vList2"/>
    <dgm:cxn modelId="{E31F68D1-B100-42EF-90E0-44B2F78F4117}" srcId="{DAC1BAF4-55FE-440C-A03E-77E45CFE70BE}" destId="{913DAA67-EE9E-4DBF-ACF4-2DC59CD1CDE4}" srcOrd="5" destOrd="0" parTransId="{2D3617A8-CA3F-4B3B-9E08-FF0E152B7682}" sibTransId="{3A77ECA6-A1BC-40CB-85F2-224C61EE95C2}"/>
    <dgm:cxn modelId="{9D52C7D7-2067-4F29-98F0-E2D4D7B79F54}" type="presOf" srcId="{315AC382-799F-48F5-A1E7-8EE297841996}" destId="{09D4120B-5508-4268-829D-569E65B971D2}" srcOrd="0" destOrd="0" presId="urn:microsoft.com/office/officeart/2005/8/layout/vList2"/>
    <dgm:cxn modelId="{3163D2E9-2AF3-4532-A811-95CAB11862EC}" type="presOf" srcId="{DAC1BAF4-55FE-440C-A03E-77E45CFE70BE}" destId="{2B8374FD-7B8B-4B8D-9E83-F2DAD1AD778E}" srcOrd="0" destOrd="0" presId="urn:microsoft.com/office/officeart/2005/8/layout/vList2"/>
    <dgm:cxn modelId="{11B5F8FF-449B-42B8-9980-CA13256D67B2}" type="presOf" srcId="{F79FAF17-1CE1-4FB3-B76F-D300D5D30E07}" destId="{83BD9B1A-6082-462B-83A9-8B52B41FE0F4}" srcOrd="0" destOrd="0" presId="urn:microsoft.com/office/officeart/2005/8/layout/vList2"/>
    <dgm:cxn modelId="{2A353E97-14C2-4A87-8F02-5FAA0F157B0C}" type="presParOf" srcId="{2B8374FD-7B8B-4B8D-9E83-F2DAD1AD778E}" destId="{C0C08F1D-1613-459A-AB54-D2DB5C2D42F5}" srcOrd="0" destOrd="0" presId="urn:microsoft.com/office/officeart/2005/8/layout/vList2"/>
    <dgm:cxn modelId="{038BB515-B084-471D-92B7-28A57757E33A}" type="presParOf" srcId="{2B8374FD-7B8B-4B8D-9E83-F2DAD1AD778E}" destId="{27A6B2D1-44AA-4FF4-82EC-B8CE221369F4}" srcOrd="1" destOrd="0" presId="urn:microsoft.com/office/officeart/2005/8/layout/vList2"/>
    <dgm:cxn modelId="{D3B2B6AE-327D-4582-BA58-4380E08979E2}" type="presParOf" srcId="{2B8374FD-7B8B-4B8D-9E83-F2DAD1AD778E}" destId="{83BD9B1A-6082-462B-83A9-8B52B41FE0F4}" srcOrd="2" destOrd="0" presId="urn:microsoft.com/office/officeart/2005/8/layout/vList2"/>
    <dgm:cxn modelId="{DBB5D2EA-3473-4F25-8B67-BBBB102A4AB7}" type="presParOf" srcId="{2B8374FD-7B8B-4B8D-9E83-F2DAD1AD778E}" destId="{299E325D-6903-4169-9B66-D7C659B3FD0E}" srcOrd="3" destOrd="0" presId="urn:microsoft.com/office/officeart/2005/8/layout/vList2"/>
    <dgm:cxn modelId="{D1B68B61-35C3-4A52-A6F3-CE8CDB3059CD}" type="presParOf" srcId="{2B8374FD-7B8B-4B8D-9E83-F2DAD1AD778E}" destId="{09D4120B-5508-4268-829D-569E65B971D2}" srcOrd="4" destOrd="0" presId="urn:microsoft.com/office/officeart/2005/8/layout/vList2"/>
    <dgm:cxn modelId="{FC87E10A-5360-4F26-A5B1-96B65632B145}" type="presParOf" srcId="{2B8374FD-7B8B-4B8D-9E83-F2DAD1AD778E}" destId="{8C8B8979-AC46-4AEA-89BC-5877C6023AA7}" srcOrd="5" destOrd="0" presId="urn:microsoft.com/office/officeart/2005/8/layout/vList2"/>
    <dgm:cxn modelId="{C3752897-466A-4D94-9231-AFB3BDCB4FC2}" type="presParOf" srcId="{2B8374FD-7B8B-4B8D-9E83-F2DAD1AD778E}" destId="{F0CBF15D-2D7A-4E2A-BF04-A7F5ED0ED0F5}" srcOrd="6" destOrd="0" presId="urn:microsoft.com/office/officeart/2005/8/layout/vList2"/>
    <dgm:cxn modelId="{772161E4-ACB6-4D1C-B7DB-47E3F0F4B5EC}" type="presParOf" srcId="{2B8374FD-7B8B-4B8D-9E83-F2DAD1AD778E}" destId="{EE4D3F16-2BF0-4E72-844E-3EAFEF70A26B}" srcOrd="7" destOrd="0" presId="urn:microsoft.com/office/officeart/2005/8/layout/vList2"/>
    <dgm:cxn modelId="{57746847-3B12-4919-B4F2-F46ABBB06FBA}" type="presParOf" srcId="{2B8374FD-7B8B-4B8D-9E83-F2DAD1AD778E}" destId="{F3BEAE6E-335D-497E-BC15-F3A2CB596ECB}" srcOrd="8" destOrd="0" presId="urn:microsoft.com/office/officeart/2005/8/layout/vList2"/>
    <dgm:cxn modelId="{55D69F3B-EAD5-497C-BCC3-91A6A981B58B}" type="presParOf" srcId="{2B8374FD-7B8B-4B8D-9E83-F2DAD1AD778E}" destId="{C68FED52-934F-4FB6-B23C-A8AA1A8F05C7}" srcOrd="9" destOrd="0" presId="urn:microsoft.com/office/officeart/2005/8/layout/vList2"/>
    <dgm:cxn modelId="{1EA28321-19BF-47A3-9890-0A674E2BDA57}" type="presParOf" srcId="{2B8374FD-7B8B-4B8D-9E83-F2DAD1AD778E}" destId="{644FDCF9-8045-4996-9B7E-059641B30309}" srcOrd="10" destOrd="0" presId="urn:microsoft.com/office/officeart/2005/8/layout/vList2"/>
    <dgm:cxn modelId="{594784D6-2883-417B-AB53-A00C2ACABA2B}" type="presParOf" srcId="{2B8374FD-7B8B-4B8D-9E83-F2DAD1AD778E}" destId="{730A5FEB-8BE3-42C6-99E0-78CE529095A2}" srcOrd="11" destOrd="0" presId="urn:microsoft.com/office/officeart/2005/8/layout/vList2"/>
    <dgm:cxn modelId="{F5100B53-A99B-46B4-975A-DFC74F43C6C8}" type="presParOf" srcId="{2B8374FD-7B8B-4B8D-9E83-F2DAD1AD778E}" destId="{FF431FD8-A1F3-428A-AC1E-1B699320DD95}" srcOrd="12" destOrd="0" presId="urn:microsoft.com/office/officeart/2005/8/layout/vList2"/>
    <dgm:cxn modelId="{2AE6831B-F1F6-446E-B50B-8B2DD79A3851}" type="presParOf" srcId="{2B8374FD-7B8B-4B8D-9E83-F2DAD1AD778E}" destId="{A7F7CE34-4FD9-4831-AEE5-8B17C3649595}" srcOrd="13" destOrd="0" presId="urn:microsoft.com/office/officeart/2005/8/layout/vList2"/>
    <dgm:cxn modelId="{2C055B29-8D29-43D3-9F54-10E27E1FC79C}" type="presParOf" srcId="{2B8374FD-7B8B-4B8D-9E83-F2DAD1AD778E}" destId="{4FAD1D8A-35E2-44A7-85ED-AD6E838A43A5}"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3F0E5E-FCEB-4A47-912C-597CD8F24C1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ADBE8BD-F54B-4257-AADF-AECC98C28F09}">
      <dgm:prSet/>
      <dgm:spPr/>
      <dgm:t>
        <a:bodyPr/>
        <a:lstStyle/>
        <a:p>
          <a:r>
            <a:rPr lang="en-US"/>
            <a:t>You can fill out this form to participate in the </a:t>
          </a:r>
          <a:r>
            <a:rPr lang="en-US" b="1"/>
            <a:t>"Asset-BACKED GLOBAL TOKEN`S"</a:t>
          </a:r>
          <a:r>
            <a:rPr lang="en-US"/>
            <a:t> Platform, which provides 'Financing to Asset Owners and Income to Investors,' Risk-Free-Safe-Profitable-Income- Generating.</a:t>
          </a:r>
        </a:p>
      </dgm:t>
    </dgm:pt>
    <dgm:pt modelId="{317EE34C-DF70-46D6-A736-5DDE3DA959ED}" type="parTrans" cxnId="{0A1FCDC4-C9F1-42CA-A7CA-AFB7618ACC58}">
      <dgm:prSet/>
      <dgm:spPr/>
      <dgm:t>
        <a:bodyPr/>
        <a:lstStyle/>
        <a:p>
          <a:endParaRPr lang="en-US"/>
        </a:p>
      </dgm:t>
    </dgm:pt>
    <dgm:pt modelId="{05376CB0-BEB5-4F0E-8EED-4296C8CD40CD}" type="sibTrans" cxnId="{0A1FCDC4-C9F1-42CA-A7CA-AFB7618ACC58}">
      <dgm:prSet/>
      <dgm:spPr/>
      <dgm:t>
        <a:bodyPr/>
        <a:lstStyle/>
        <a:p>
          <a:endParaRPr lang="en-US"/>
        </a:p>
      </dgm:t>
    </dgm:pt>
    <dgm:pt modelId="{D5BDAB3D-714F-4A77-ADA3-E36D3F199123}">
      <dgm:prSet/>
      <dgm:spPr/>
      <dgm:t>
        <a:bodyPr/>
        <a:lstStyle/>
        <a:p>
          <a:r>
            <a:rPr lang="en-US"/>
            <a:t>The platform connects Global Investors with Asset-linked Token holders.</a:t>
          </a:r>
        </a:p>
      </dgm:t>
    </dgm:pt>
    <dgm:pt modelId="{DB9B402C-F174-4492-8386-64CDBDB9CA1F}" type="parTrans" cxnId="{E0F2FD42-BC0A-42F4-97C9-851ED2CCADFC}">
      <dgm:prSet/>
      <dgm:spPr/>
      <dgm:t>
        <a:bodyPr/>
        <a:lstStyle/>
        <a:p>
          <a:endParaRPr lang="en-US"/>
        </a:p>
      </dgm:t>
    </dgm:pt>
    <dgm:pt modelId="{441084AF-5391-41D4-AC79-1E93C78FD9A2}" type="sibTrans" cxnId="{E0F2FD42-BC0A-42F4-97C9-851ED2CCADFC}">
      <dgm:prSet/>
      <dgm:spPr/>
      <dgm:t>
        <a:bodyPr/>
        <a:lstStyle/>
        <a:p>
          <a:endParaRPr lang="en-US"/>
        </a:p>
      </dgm:t>
    </dgm:pt>
    <dgm:pt modelId="{2D86FACA-FABE-4FB6-A7F4-6A38EA159D89}">
      <dgm:prSet/>
      <dgm:spPr/>
      <dgm:t>
        <a:bodyPr/>
        <a:lstStyle/>
        <a:p>
          <a:r>
            <a:rPr lang="en-US" u="sng"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Investment Search – Investor Connect Us</a:t>
          </a:r>
          <a:endParaRPr lang="en-US" dirty="0">
            <a:solidFill>
              <a:schemeClr val="bg1"/>
            </a:solidFill>
          </a:endParaRPr>
        </a:p>
      </dgm:t>
    </dgm:pt>
    <dgm:pt modelId="{5F395D3A-5CB7-4FAA-9C04-8BADF48B4BF5}" type="parTrans" cxnId="{7CCFE9D2-11A2-4194-BED3-E6482504425C}">
      <dgm:prSet/>
      <dgm:spPr/>
      <dgm:t>
        <a:bodyPr/>
        <a:lstStyle/>
        <a:p>
          <a:endParaRPr lang="en-US"/>
        </a:p>
      </dgm:t>
    </dgm:pt>
    <dgm:pt modelId="{DBE751DD-0C2F-4D5C-BAB7-0CC59F2B62C1}" type="sibTrans" cxnId="{7CCFE9D2-11A2-4194-BED3-E6482504425C}">
      <dgm:prSet/>
      <dgm:spPr/>
      <dgm:t>
        <a:bodyPr/>
        <a:lstStyle/>
        <a:p>
          <a:endParaRPr lang="en-US"/>
        </a:p>
      </dgm:t>
    </dgm:pt>
    <dgm:pt modelId="{01BA8212-10A2-42FE-9CC6-4ABF965836DB}" type="pres">
      <dgm:prSet presAssocID="{DF3F0E5E-FCEB-4A47-912C-597CD8F24C18}" presName="root" presStyleCnt="0">
        <dgm:presLayoutVars>
          <dgm:dir/>
          <dgm:resizeHandles val="exact"/>
        </dgm:presLayoutVars>
      </dgm:prSet>
      <dgm:spPr/>
    </dgm:pt>
    <dgm:pt modelId="{32E26CEC-C8FD-4F03-91A3-084FB96C77FF}" type="pres">
      <dgm:prSet presAssocID="{5ADBE8BD-F54B-4257-AADF-AECC98C28F09}" presName="compNode" presStyleCnt="0"/>
      <dgm:spPr/>
    </dgm:pt>
    <dgm:pt modelId="{859888E3-F177-4131-B4EE-A790A9033DF7}" type="pres">
      <dgm:prSet presAssocID="{5ADBE8BD-F54B-4257-AADF-AECC98C28F09}" presName="bgRect" presStyleLbl="bgShp" presStyleIdx="0" presStyleCnt="3"/>
      <dgm:spPr/>
    </dgm:pt>
    <dgm:pt modelId="{7FDAC07F-1BFA-43C2-A82B-E7FDEADD5778}" type="pres">
      <dgm:prSet presAssocID="{5ADBE8BD-F54B-4257-AADF-AECC98C28F09}"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oins"/>
        </a:ext>
      </dgm:extLst>
    </dgm:pt>
    <dgm:pt modelId="{08C919B2-9490-4434-AEF8-106272D0CBC7}" type="pres">
      <dgm:prSet presAssocID="{5ADBE8BD-F54B-4257-AADF-AECC98C28F09}" presName="spaceRect" presStyleCnt="0"/>
      <dgm:spPr/>
    </dgm:pt>
    <dgm:pt modelId="{440F4A2D-526E-4698-8F4F-941F958AA19E}" type="pres">
      <dgm:prSet presAssocID="{5ADBE8BD-F54B-4257-AADF-AECC98C28F09}" presName="parTx" presStyleLbl="revTx" presStyleIdx="0" presStyleCnt="3">
        <dgm:presLayoutVars>
          <dgm:chMax val="0"/>
          <dgm:chPref val="0"/>
        </dgm:presLayoutVars>
      </dgm:prSet>
      <dgm:spPr/>
    </dgm:pt>
    <dgm:pt modelId="{49CCD56D-3463-4F56-B615-FC48B82A23E2}" type="pres">
      <dgm:prSet presAssocID="{05376CB0-BEB5-4F0E-8EED-4296C8CD40CD}" presName="sibTrans" presStyleCnt="0"/>
      <dgm:spPr/>
    </dgm:pt>
    <dgm:pt modelId="{3609313F-2F18-4186-ACB8-F3E3488C9A73}" type="pres">
      <dgm:prSet presAssocID="{D5BDAB3D-714F-4A77-ADA3-E36D3F199123}" presName="compNode" presStyleCnt="0"/>
      <dgm:spPr/>
    </dgm:pt>
    <dgm:pt modelId="{DD5A083B-C3E0-45A2-B6AE-8F18CAC14F01}" type="pres">
      <dgm:prSet presAssocID="{D5BDAB3D-714F-4A77-ADA3-E36D3F199123}" presName="bgRect" presStyleLbl="bgShp" presStyleIdx="1" presStyleCnt="3"/>
      <dgm:spPr/>
    </dgm:pt>
    <dgm:pt modelId="{250676BE-27A3-40C6-832B-386301B43412}" type="pres">
      <dgm:prSet presAssocID="{D5BDAB3D-714F-4A77-ADA3-E36D3F199123}"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itcoin"/>
        </a:ext>
      </dgm:extLst>
    </dgm:pt>
    <dgm:pt modelId="{80DF8F81-A8FD-49C4-AA7C-399BDECD7AD8}" type="pres">
      <dgm:prSet presAssocID="{D5BDAB3D-714F-4A77-ADA3-E36D3F199123}" presName="spaceRect" presStyleCnt="0"/>
      <dgm:spPr/>
    </dgm:pt>
    <dgm:pt modelId="{BB6660BA-670B-486D-9A8C-F73A99C5913C}" type="pres">
      <dgm:prSet presAssocID="{D5BDAB3D-714F-4A77-ADA3-E36D3F199123}" presName="parTx" presStyleLbl="revTx" presStyleIdx="1" presStyleCnt="3">
        <dgm:presLayoutVars>
          <dgm:chMax val="0"/>
          <dgm:chPref val="0"/>
        </dgm:presLayoutVars>
      </dgm:prSet>
      <dgm:spPr/>
    </dgm:pt>
    <dgm:pt modelId="{8FE0E123-6B61-44F2-BEE9-4C10D220EAD1}" type="pres">
      <dgm:prSet presAssocID="{441084AF-5391-41D4-AC79-1E93C78FD9A2}" presName="sibTrans" presStyleCnt="0"/>
      <dgm:spPr/>
    </dgm:pt>
    <dgm:pt modelId="{FC0E5754-3639-4C96-B107-C9B2F9F85DD3}" type="pres">
      <dgm:prSet presAssocID="{2D86FACA-FABE-4FB6-A7F4-6A38EA159D89}" presName="compNode" presStyleCnt="0"/>
      <dgm:spPr/>
    </dgm:pt>
    <dgm:pt modelId="{53BBC1ED-8F99-429F-B8E2-D510844B6B15}" type="pres">
      <dgm:prSet presAssocID="{2D86FACA-FABE-4FB6-A7F4-6A38EA159D89}" presName="bgRect" presStyleLbl="bgShp" presStyleIdx="2" presStyleCnt="3"/>
      <dgm:spPr/>
    </dgm:pt>
    <dgm:pt modelId="{63FE7810-9129-476D-859F-57EDB639F722}" type="pres">
      <dgm:prSet presAssocID="{2D86FACA-FABE-4FB6-A7F4-6A38EA159D89}"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gnifying glass"/>
        </a:ext>
      </dgm:extLst>
    </dgm:pt>
    <dgm:pt modelId="{67AF03BF-39D8-40DD-8395-039B6993E9B2}" type="pres">
      <dgm:prSet presAssocID="{2D86FACA-FABE-4FB6-A7F4-6A38EA159D89}" presName="spaceRect" presStyleCnt="0"/>
      <dgm:spPr/>
    </dgm:pt>
    <dgm:pt modelId="{D7C4F123-9B76-470D-9836-AA28EA687866}" type="pres">
      <dgm:prSet presAssocID="{2D86FACA-FABE-4FB6-A7F4-6A38EA159D89}" presName="parTx" presStyleLbl="revTx" presStyleIdx="2" presStyleCnt="3">
        <dgm:presLayoutVars>
          <dgm:chMax val="0"/>
          <dgm:chPref val="0"/>
        </dgm:presLayoutVars>
      </dgm:prSet>
      <dgm:spPr/>
    </dgm:pt>
  </dgm:ptLst>
  <dgm:cxnLst>
    <dgm:cxn modelId="{B923EB1A-B94C-4BC3-8607-00B1D44AA6BC}" type="presOf" srcId="{D5BDAB3D-714F-4A77-ADA3-E36D3F199123}" destId="{BB6660BA-670B-486D-9A8C-F73A99C5913C}" srcOrd="0" destOrd="0" presId="urn:microsoft.com/office/officeart/2018/2/layout/IconVerticalSolidList"/>
    <dgm:cxn modelId="{E0F2FD42-BC0A-42F4-97C9-851ED2CCADFC}" srcId="{DF3F0E5E-FCEB-4A47-912C-597CD8F24C18}" destId="{D5BDAB3D-714F-4A77-ADA3-E36D3F199123}" srcOrd="1" destOrd="0" parTransId="{DB9B402C-F174-4492-8386-64CDBDB9CA1F}" sibTransId="{441084AF-5391-41D4-AC79-1E93C78FD9A2}"/>
    <dgm:cxn modelId="{3336E47C-E9FB-4B1F-B531-0F11A57EAE5A}" type="presOf" srcId="{5ADBE8BD-F54B-4257-AADF-AECC98C28F09}" destId="{440F4A2D-526E-4698-8F4F-941F958AA19E}" srcOrd="0" destOrd="0" presId="urn:microsoft.com/office/officeart/2018/2/layout/IconVerticalSolidList"/>
    <dgm:cxn modelId="{26728494-DDD5-48D0-A1E5-E3C38CADE8A6}" type="presOf" srcId="{DF3F0E5E-FCEB-4A47-912C-597CD8F24C18}" destId="{01BA8212-10A2-42FE-9CC6-4ABF965836DB}" srcOrd="0" destOrd="0" presId="urn:microsoft.com/office/officeart/2018/2/layout/IconVerticalSolidList"/>
    <dgm:cxn modelId="{0A1FCDC4-C9F1-42CA-A7CA-AFB7618ACC58}" srcId="{DF3F0E5E-FCEB-4A47-912C-597CD8F24C18}" destId="{5ADBE8BD-F54B-4257-AADF-AECC98C28F09}" srcOrd="0" destOrd="0" parTransId="{317EE34C-DF70-46D6-A736-5DDE3DA959ED}" sibTransId="{05376CB0-BEB5-4F0E-8EED-4296C8CD40CD}"/>
    <dgm:cxn modelId="{7CCFE9D2-11A2-4194-BED3-E6482504425C}" srcId="{DF3F0E5E-FCEB-4A47-912C-597CD8F24C18}" destId="{2D86FACA-FABE-4FB6-A7F4-6A38EA159D89}" srcOrd="2" destOrd="0" parTransId="{5F395D3A-5CB7-4FAA-9C04-8BADF48B4BF5}" sibTransId="{DBE751DD-0C2F-4D5C-BAB7-0CC59F2B62C1}"/>
    <dgm:cxn modelId="{24B500DD-4520-4CA9-92C0-F92B5C090A21}" type="presOf" srcId="{2D86FACA-FABE-4FB6-A7F4-6A38EA159D89}" destId="{D7C4F123-9B76-470D-9836-AA28EA687866}" srcOrd="0" destOrd="0" presId="urn:microsoft.com/office/officeart/2018/2/layout/IconVerticalSolidList"/>
    <dgm:cxn modelId="{096556B0-12C0-4DCF-BCB5-6AC0764820B9}" type="presParOf" srcId="{01BA8212-10A2-42FE-9CC6-4ABF965836DB}" destId="{32E26CEC-C8FD-4F03-91A3-084FB96C77FF}" srcOrd="0" destOrd="0" presId="urn:microsoft.com/office/officeart/2018/2/layout/IconVerticalSolidList"/>
    <dgm:cxn modelId="{4ACE5A37-B2B0-43D7-BCC9-285924DB1F2C}" type="presParOf" srcId="{32E26CEC-C8FD-4F03-91A3-084FB96C77FF}" destId="{859888E3-F177-4131-B4EE-A790A9033DF7}" srcOrd="0" destOrd="0" presId="urn:microsoft.com/office/officeart/2018/2/layout/IconVerticalSolidList"/>
    <dgm:cxn modelId="{32EE9148-4DDE-45B0-A1D1-D570227E03C1}" type="presParOf" srcId="{32E26CEC-C8FD-4F03-91A3-084FB96C77FF}" destId="{7FDAC07F-1BFA-43C2-A82B-E7FDEADD5778}" srcOrd="1" destOrd="0" presId="urn:microsoft.com/office/officeart/2018/2/layout/IconVerticalSolidList"/>
    <dgm:cxn modelId="{4867C294-54CB-4CD6-ADF9-FE8A1DEBFB9A}" type="presParOf" srcId="{32E26CEC-C8FD-4F03-91A3-084FB96C77FF}" destId="{08C919B2-9490-4434-AEF8-106272D0CBC7}" srcOrd="2" destOrd="0" presId="urn:microsoft.com/office/officeart/2018/2/layout/IconVerticalSolidList"/>
    <dgm:cxn modelId="{9530BF8E-CE90-4411-B9DC-A86CED0C53EC}" type="presParOf" srcId="{32E26CEC-C8FD-4F03-91A3-084FB96C77FF}" destId="{440F4A2D-526E-4698-8F4F-941F958AA19E}" srcOrd="3" destOrd="0" presId="urn:microsoft.com/office/officeart/2018/2/layout/IconVerticalSolidList"/>
    <dgm:cxn modelId="{95C3E92D-D6B9-4577-A07B-AFF75A800428}" type="presParOf" srcId="{01BA8212-10A2-42FE-9CC6-4ABF965836DB}" destId="{49CCD56D-3463-4F56-B615-FC48B82A23E2}" srcOrd="1" destOrd="0" presId="urn:microsoft.com/office/officeart/2018/2/layout/IconVerticalSolidList"/>
    <dgm:cxn modelId="{2D12286A-0EF2-4F91-87F8-D8C0931D18A5}" type="presParOf" srcId="{01BA8212-10A2-42FE-9CC6-4ABF965836DB}" destId="{3609313F-2F18-4186-ACB8-F3E3488C9A73}" srcOrd="2" destOrd="0" presId="urn:microsoft.com/office/officeart/2018/2/layout/IconVerticalSolidList"/>
    <dgm:cxn modelId="{0FD834E3-67DB-4D08-9A04-0C5C79D41937}" type="presParOf" srcId="{3609313F-2F18-4186-ACB8-F3E3488C9A73}" destId="{DD5A083B-C3E0-45A2-B6AE-8F18CAC14F01}" srcOrd="0" destOrd="0" presId="urn:microsoft.com/office/officeart/2018/2/layout/IconVerticalSolidList"/>
    <dgm:cxn modelId="{A9E77B6A-5E77-4CB6-B294-5185D96B2E53}" type="presParOf" srcId="{3609313F-2F18-4186-ACB8-F3E3488C9A73}" destId="{250676BE-27A3-40C6-832B-386301B43412}" srcOrd="1" destOrd="0" presId="urn:microsoft.com/office/officeart/2018/2/layout/IconVerticalSolidList"/>
    <dgm:cxn modelId="{05C7F43E-E82D-442C-8AD2-E87A9AF01120}" type="presParOf" srcId="{3609313F-2F18-4186-ACB8-F3E3488C9A73}" destId="{80DF8F81-A8FD-49C4-AA7C-399BDECD7AD8}" srcOrd="2" destOrd="0" presId="urn:microsoft.com/office/officeart/2018/2/layout/IconVerticalSolidList"/>
    <dgm:cxn modelId="{1456BCD2-EF16-43B0-916A-BE1B0751B825}" type="presParOf" srcId="{3609313F-2F18-4186-ACB8-F3E3488C9A73}" destId="{BB6660BA-670B-486D-9A8C-F73A99C5913C}" srcOrd="3" destOrd="0" presId="urn:microsoft.com/office/officeart/2018/2/layout/IconVerticalSolidList"/>
    <dgm:cxn modelId="{8850F9D0-8E1E-443D-9748-56A71278544F}" type="presParOf" srcId="{01BA8212-10A2-42FE-9CC6-4ABF965836DB}" destId="{8FE0E123-6B61-44F2-BEE9-4C10D220EAD1}" srcOrd="3" destOrd="0" presId="urn:microsoft.com/office/officeart/2018/2/layout/IconVerticalSolidList"/>
    <dgm:cxn modelId="{FBC08BE9-ED8B-412A-A52F-BD9EA60E2F52}" type="presParOf" srcId="{01BA8212-10A2-42FE-9CC6-4ABF965836DB}" destId="{FC0E5754-3639-4C96-B107-C9B2F9F85DD3}" srcOrd="4" destOrd="0" presId="urn:microsoft.com/office/officeart/2018/2/layout/IconVerticalSolidList"/>
    <dgm:cxn modelId="{C2CF33A4-B3BC-4DB4-AE58-962890B70641}" type="presParOf" srcId="{FC0E5754-3639-4C96-B107-C9B2F9F85DD3}" destId="{53BBC1ED-8F99-429F-B8E2-D510844B6B15}" srcOrd="0" destOrd="0" presId="urn:microsoft.com/office/officeart/2018/2/layout/IconVerticalSolidList"/>
    <dgm:cxn modelId="{7E945A9F-AEE8-45C2-82AD-969AF304A6F7}" type="presParOf" srcId="{FC0E5754-3639-4C96-B107-C9B2F9F85DD3}" destId="{63FE7810-9129-476D-859F-57EDB639F722}" srcOrd="1" destOrd="0" presId="urn:microsoft.com/office/officeart/2018/2/layout/IconVerticalSolidList"/>
    <dgm:cxn modelId="{8013FE4E-2CE0-460D-92E8-BC7A2256C9D5}" type="presParOf" srcId="{FC0E5754-3639-4C96-B107-C9B2F9F85DD3}" destId="{67AF03BF-39D8-40DD-8395-039B6993E9B2}" srcOrd="2" destOrd="0" presId="urn:microsoft.com/office/officeart/2018/2/layout/IconVerticalSolidList"/>
    <dgm:cxn modelId="{4D14F804-A088-41C3-A460-2E1C1CDEF66A}" type="presParOf" srcId="{FC0E5754-3639-4C96-B107-C9B2F9F85DD3}" destId="{D7C4F123-9B76-470D-9836-AA28EA68786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B0B30-0C11-46BC-8065-9393E3E5D3BD}">
      <dsp:nvSpPr>
        <dsp:cNvPr id="0" name=""/>
        <dsp:cNvSpPr/>
      </dsp:nvSpPr>
      <dsp:spPr>
        <a:xfrm>
          <a:off x="451189" y="434"/>
          <a:ext cx="1973955" cy="1184373"/>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0" i="0" kern="1200" dirty="0"/>
            <a:t>Today, with the developments in crypto and blockchain technologies, it has become a sought-after practice to prepare all valuable commodity-based tokens in Etherium ERC-20 or ERC-721 token standards.</a:t>
          </a:r>
          <a:endParaRPr lang="en-US" sz="900" kern="1200" dirty="0"/>
        </a:p>
      </dsp:txBody>
      <dsp:txXfrm>
        <a:off x="451189" y="434"/>
        <a:ext cx="1973955" cy="1184373"/>
      </dsp:txXfrm>
    </dsp:sp>
    <dsp:sp modelId="{3EA32CA8-3CC6-48FF-8744-A2637577BD82}">
      <dsp:nvSpPr>
        <dsp:cNvPr id="0" name=""/>
        <dsp:cNvSpPr/>
      </dsp:nvSpPr>
      <dsp:spPr>
        <a:xfrm>
          <a:off x="2622540" y="434"/>
          <a:ext cx="1973955" cy="1184373"/>
        </a:xfrm>
        <a:prstGeom prst="rect">
          <a:avLst/>
        </a:prstGeom>
        <a:gradFill rotWithShape="0">
          <a:gsLst>
            <a:gs pos="0">
              <a:schemeClr val="accent2">
                <a:hueOff val="-3953144"/>
                <a:satOff val="180"/>
                <a:lumOff val="0"/>
                <a:alphaOff val="0"/>
                <a:tint val="98000"/>
                <a:lumMod val="114000"/>
              </a:schemeClr>
            </a:gs>
            <a:gs pos="100000">
              <a:schemeClr val="accent2">
                <a:hueOff val="-3953144"/>
                <a:satOff val="18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0" i="0" kern="1200" dirty="0"/>
            <a:t>Tokenization is the process of putting ownership of valuable assets on the blockchain and offers the convenience of buying and selling these assets around the clock as transactions do not involve traditional intermediaries.</a:t>
          </a:r>
          <a:endParaRPr lang="en-US" sz="900" kern="1200" dirty="0"/>
        </a:p>
      </dsp:txBody>
      <dsp:txXfrm>
        <a:off x="2622540" y="434"/>
        <a:ext cx="1973955" cy="1184373"/>
      </dsp:txXfrm>
    </dsp:sp>
    <dsp:sp modelId="{E83A1F5F-DF5E-4E98-9BB1-C1A39FBC51B4}">
      <dsp:nvSpPr>
        <dsp:cNvPr id="0" name=""/>
        <dsp:cNvSpPr/>
      </dsp:nvSpPr>
      <dsp:spPr>
        <a:xfrm>
          <a:off x="4793891" y="434"/>
          <a:ext cx="1973955" cy="1184373"/>
        </a:xfrm>
        <a:prstGeom prst="rect">
          <a:avLst/>
        </a:prstGeom>
        <a:gradFill rotWithShape="0">
          <a:gsLst>
            <a:gs pos="0">
              <a:schemeClr val="accent2">
                <a:hueOff val="-7906288"/>
                <a:satOff val="360"/>
                <a:lumOff val="0"/>
                <a:alphaOff val="0"/>
                <a:tint val="98000"/>
                <a:lumMod val="114000"/>
              </a:schemeClr>
            </a:gs>
            <a:gs pos="100000">
              <a:schemeClr val="accent2">
                <a:hueOff val="-7906288"/>
                <a:satOff val="36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0" i="0" kern="1200" dirty="0"/>
            <a:t>Large companies such as Deloitte, BNY Mellon, and EY have studied asset tokenization and have also concluded that it is an alternative model for financial transformation of assets across multiple industries, particularly the $9 trillion annual global securities industry.</a:t>
          </a:r>
          <a:endParaRPr lang="en-US" sz="900" kern="1200" dirty="0"/>
        </a:p>
      </dsp:txBody>
      <dsp:txXfrm>
        <a:off x="4793891" y="434"/>
        <a:ext cx="1973955" cy="1184373"/>
      </dsp:txXfrm>
    </dsp:sp>
    <dsp:sp modelId="{FA6ECD19-2521-41C4-B54C-3492E13D8188}">
      <dsp:nvSpPr>
        <dsp:cNvPr id="0" name=""/>
        <dsp:cNvSpPr/>
      </dsp:nvSpPr>
      <dsp:spPr>
        <a:xfrm>
          <a:off x="451189" y="1382203"/>
          <a:ext cx="1973955" cy="1184373"/>
        </a:xfrm>
        <a:prstGeom prst="rect">
          <a:avLst/>
        </a:prstGeom>
        <a:gradFill rotWithShape="0">
          <a:gsLst>
            <a:gs pos="0">
              <a:schemeClr val="accent2">
                <a:hueOff val="-11859433"/>
                <a:satOff val="541"/>
                <a:lumOff val="0"/>
                <a:alphaOff val="0"/>
                <a:tint val="98000"/>
                <a:lumMod val="114000"/>
              </a:schemeClr>
            </a:gs>
            <a:gs pos="100000">
              <a:schemeClr val="accent2">
                <a:hueOff val="-11859433"/>
                <a:satOff val="54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b="0" i="0" kern="1200" dirty="0"/>
            <a:t>Microsoft, Vanguard, and Sotheby's announced or launched projects representing industrial assets, securities, and real estate, respectively.</a:t>
          </a:r>
          <a:endParaRPr lang="en-US" sz="1000" kern="1200" dirty="0"/>
        </a:p>
      </dsp:txBody>
      <dsp:txXfrm>
        <a:off x="451189" y="1382203"/>
        <a:ext cx="1973955" cy="1184373"/>
      </dsp:txXfrm>
    </dsp:sp>
    <dsp:sp modelId="{ECB81C25-F531-47D5-98FB-91E0A731AF0D}">
      <dsp:nvSpPr>
        <dsp:cNvPr id="0" name=""/>
        <dsp:cNvSpPr/>
      </dsp:nvSpPr>
      <dsp:spPr>
        <a:xfrm>
          <a:off x="2622540" y="1382203"/>
          <a:ext cx="1973955" cy="1184373"/>
        </a:xfrm>
        <a:prstGeom prst="rect">
          <a:avLst/>
        </a:prstGeom>
        <a:gradFill rotWithShape="0">
          <a:gsLst>
            <a:gs pos="0">
              <a:schemeClr val="accent2">
                <a:hueOff val="-15812576"/>
                <a:satOff val="721"/>
                <a:lumOff val="0"/>
                <a:alphaOff val="0"/>
                <a:tint val="98000"/>
                <a:lumMod val="114000"/>
              </a:schemeClr>
            </a:gs>
            <a:gs pos="100000">
              <a:schemeClr val="accent2">
                <a:hueOff val="-15812576"/>
                <a:satOff val="72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0" i="0" kern="1200" dirty="0"/>
            <a:t>Bank of America sees the tokenization of real-world assets such as commodities, currencies, and stocks as "the main driver of digital asset adoption.". The asset-backed tokens are expected to reach 916 billion euros in Europe by 2026.</a:t>
          </a:r>
          <a:endParaRPr lang="en-US" sz="900" kern="1200" dirty="0"/>
        </a:p>
      </dsp:txBody>
      <dsp:txXfrm>
        <a:off x="2622540" y="1382203"/>
        <a:ext cx="1973955" cy="1184373"/>
      </dsp:txXfrm>
    </dsp:sp>
    <dsp:sp modelId="{239F23E3-818F-472B-BB58-9277291F303D}">
      <dsp:nvSpPr>
        <dsp:cNvPr id="0" name=""/>
        <dsp:cNvSpPr/>
      </dsp:nvSpPr>
      <dsp:spPr>
        <a:xfrm>
          <a:off x="4793891" y="1382203"/>
          <a:ext cx="1973955" cy="1184373"/>
        </a:xfrm>
        <a:prstGeom prst="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b="0" i="0" kern="1200" dirty="0"/>
            <a:t>Problemin çeşitli çözümleri bunlardır:</a:t>
          </a:r>
          <a:endParaRPr lang="en-US" sz="1000" kern="1200" dirty="0"/>
        </a:p>
      </dsp:txBody>
      <dsp:txXfrm>
        <a:off x="4793891" y="1382203"/>
        <a:ext cx="1973955" cy="1184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CD7B-97DF-400A-95C7-4BF62F4AA0AD}">
      <dsp:nvSpPr>
        <dsp:cNvPr id="0" name=""/>
        <dsp:cNvSpPr/>
      </dsp:nvSpPr>
      <dsp:spPr>
        <a:xfrm>
          <a:off x="2496" y="276046"/>
          <a:ext cx="1980373" cy="118822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0" i="0" kern="1200"/>
            <a:t>Based on this global need and financial advantages, we have prepared </a:t>
          </a:r>
          <a:r>
            <a:rPr lang="tr-TR" sz="900" b="1" i="0" kern="1200"/>
            <a:t>ASSET-BACKED GLOBAL TOKEN`S </a:t>
          </a:r>
          <a:endParaRPr lang="en-US" sz="900" kern="1200"/>
        </a:p>
      </dsp:txBody>
      <dsp:txXfrm>
        <a:off x="2496" y="276046"/>
        <a:ext cx="1980373" cy="1188224"/>
      </dsp:txXfrm>
    </dsp:sp>
    <dsp:sp modelId="{5044919E-61DA-423E-A419-8EDDBF096EC1}">
      <dsp:nvSpPr>
        <dsp:cNvPr id="0" name=""/>
        <dsp:cNvSpPr/>
      </dsp:nvSpPr>
      <dsp:spPr>
        <a:xfrm>
          <a:off x="2180907" y="276046"/>
          <a:ext cx="1980373" cy="118822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0" i="0" kern="1200"/>
            <a:t>With this application; The process of tokenizing assets makes illiquid and high investment value assets easier to invest.</a:t>
          </a:r>
          <a:endParaRPr lang="en-US" sz="900" kern="1200"/>
        </a:p>
      </dsp:txBody>
      <dsp:txXfrm>
        <a:off x="2180907" y="276046"/>
        <a:ext cx="1980373" cy="1188224"/>
      </dsp:txXfrm>
    </dsp:sp>
    <dsp:sp modelId="{8BBB0AFB-E80A-4D68-ADA7-91FAA9A38B35}">
      <dsp:nvSpPr>
        <dsp:cNvPr id="0" name=""/>
        <dsp:cNvSpPr/>
      </dsp:nvSpPr>
      <dsp:spPr>
        <a:xfrm>
          <a:off x="4359318" y="276046"/>
          <a:ext cx="1980373" cy="118822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0" i="0" kern="1200"/>
            <a:t>Digitizing assets and trading them on a decentralized-distributed ledger offers significant advantages to investors at all levels.</a:t>
          </a:r>
          <a:endParaRPr lang="en-US" sz="900" kern="1200"/>
        </a:p>
      </dsp:txBody>
      <dsp:txXfrm>
        <a:off x="4359318" y="276046"/>
        <a:ext cx="1980373" cy="1188224"/>
      </dsp:txXfrm>
    </dsp:sp>
    <dsp:sp modelId="{C279BBFC-38D1-4C02-BA2A-631C05A06ADC}">
      <dsp:nvSpPr>
        <dsp:cNvPr id="0" name=""/>
        <dsp:cNvSpPr/>
      </dsp:nvSpPr>
      <dsp:spPr>
        <a:xfrm>
          <a:off x="6537729" y="276046"/>
          <a:ext cx="1980373" cy="118822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0" i="0" kern="1200"/>
            <a:t>It provides the opportunity to invest in illiquid assets even in small amounts.</a:t>
          </a:r>
          <a:endParaRPr lang="en-US" sz="900" kern="1200"/>
        </a:p>
      </dsp:txBody>
      <dsp:txXfrm>
        <a:off x="6537729" y="276046"/>
        <a:ext cx="1980373" cy="1188224"/>
      </dsp:txXfrm>
    </dsp:sp>
    <dsp:sp modelId="{AF353696-369A-4D52-889E-D0D97595389E}">
      <dsp:nvSpPr>
        <dsp:cNvPr id="0" name=""/>
        <dsp:cNvSpPr/>
      </dsp:nvSpPr>
      <dsp:spPr>
        <a:xfrm>
          <a:off x="1091701" y="1662307"/>
          <a:ext cx="1980373" cy="118822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0" i="0" kern="1200"/>
            <a:t>Our asset tokenization has the potential to bring trillions of dollars in real-world value to the blockchain.</a:t>
          </a:r>
          <a:endParaRPr lang="en-US" sz="900" kern="1200"/>
        </a:p>
      </dsp:txBody>
      <dsp:txXfrm>
        <a:off x="1091701" y="1662307"/>
        <a:ext cx="1980373" cy="1188224"/>
      </dsp:txXfrm>
    </dsp:sp>
    <dsp:sp modelId="{E480A384-19A2-464D-B912-7F3BAB42C6D9}">
      <dsp:nvSpPr>
        <dsp:cNvPr id="0" name=""/>
        <dsp:cNvSpPr/>
      </dsp:nvSpPr>
      <dsp:spPr>
        <a:xfrm>
          <a:off x="3270113" y="1662307"/>
          <a:ext cx="1980373" cy="118822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0" i="0" kern="1200"/>
            <a:t>Specifically, tokenized assets are a way to make countless assets more valuable, accessible and useful than their old counterparts.</a:t>
          </a:r>
          <a:endParaRPr lang="en-US" sz="900" kern="1200"/>
        </a:p>
      </dsp:txBody>
      <dsp:txXfrm>
        <a:off x="3270113" y="1662307"/>
        <a:ext cx="1980373" cy="1188224"/>
      </dsp:txXfrm>
    </dsp:sp>
    <dsp:sp modelId="{74542760-1467-43CB-9AF8-04FF6886E8DB}">
      <dsp:nvSpPr>
        <dsp:cNvPr id="0" name=""/>
        <dsp:cNvSpPr/>
      </dsp:nvSpPr>
      <dsp:spPr>
        <a:xfrm>
          <a:off x="5448524" y="1662307"/>
          <a:ext cx="1980373" cy="118822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0" i="0" kern="1200" dirty="0"/>
            <a:t>Ethereum currently has a market capitalization of $64.35 billion. Ethereum tokens host a large number of digital assets built on top of the Ethereum blockchain. It lists over 900 major projects based on the popular ERC20 token standard alone.</a:t>
          </a:r>
          <a:endParaRPr lang="en-US" sz="900" kern="1200" dirty="0"/>
        </a:p>
      </dsp:txBody>
      <dsp:txXfrm>
        <a:off x="5448524" y="1662307"/>
        <a:ext cx="1980373" cy="1188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08F1D-1613-459A-AB54-D2DB5C2D42F5}">
      <dsp:nvSpPr>
        <dsp:cNvPr id="0" name=""/>
        <dsp:cNvSpPr/>
      </dsp:nvSpPr>
      <dsp:spPr>
        <a:xfrm>
          <a:off x="0" y="89747"/>
          <a:ext cx="4793456" cy="4492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For example; For a US Residential Propane (I:USRPP) product sold at a market price of 2,671 USD/gal dated March 27, 2023,According to market prices, it wants to prepare 267 thousand dollars </a:t>
          </a:r>
          <a:endParaRPr lang="en-US" sz="800" kern="1200"/>
        </a:p>
      </dsp:txBody>
      <dsp:txXfrm>
        <a:off x="21932" y="111679"/>
        <a:ext cx="4749592" cy="405416"/>
      </dsp:txXfrm>
    </dsp:sp>
    <dsp:sp modelId="{83BD9B1A-6082-462B-83A9-8B52B41FE0F4}">
      <dsp:nvSpPr>
        <dsp:cNvPr id="0" name=""/>
        <dsp:cNvSpPr/>
      </dsp:nvSpPr>
      <dsp:spPr>
        <a:xfrm>
          <a:off x="0" y="562067"/>
          <a:ext cx="4793456" cy="449280"/>
        </a:xfrm>
        <a:prstGeom prst="roundRect">
          <a:avLst/>
        </a:prstGeom>
        <a:solidFill>
          <a:schemeClr val="accent2">
            <a:hueOff val="-2823674"/>
            <a:satOff val="129"/>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Token for 100 thousand gallons of goods with a maturity of 6 months and a 10% profit margin. </a:t>
          </a:r>
          <a:endParaRPr lang="en-US" sz="800" kern="1200"/>
        </a:p>
      </dsp:txBody>
      <dsp:txXfrm>
        <a:off x="21932" y="583999"/>
        <a:ext cx="4749592" cy="405416"/>
      </dsp:txXfrm>
    </dsp:sp>
    <dsp:sp modelId="{09D4120B-5508-4268-829D-569E65B971D2}">
      <dsp:nvSpPr>
        <dsp:cNvPr id="0" name=""/>
        <dsp:cNvSpPr/>
      </dsp:nvSpPr>
      <dsp:spPr>
        <a:xfrm>
          <a:off x="0" y="1034387"/>
          <a:ext cx="4793456" cy="449280"/>
        </a:xfrm>
        <a:prstGeom prst="roundRect">
          <a:avLst/>
        </a:prstGeom>
        <a:solidFill>
          <a:schemeClr val="accent2">
            <a:hueOff val="-5647349"/>
            <a:satOff val="257"/>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The company enrolls 30% more 130 gallons of US Residential Propane at $374,230 in its JP Morgan escrow account.</a:t>
          </a:r>
          <a:endParaRPr lang="en-US" sz="800" kern="1200"/>
        </a:p>
      </dsp:txBody>
      <dsp:txXfrm>
        <a:off x="21932" y="1056319"/>
        <a:ext cx="4749592" cy="405416"/>
      </dsp:txXfrm>
    </dsp:sp>
    <dsp:sp modelId="{F0CBF15D-2D7A-4E2A-BF04-A7F5ED0ED0F5}">
      <dsp:nvSpPr>
        <dsp:cNvPr id="0" name=""/>
        <dsp:cNvSpPr/>
      </dsp:nvSpPr>
      <dsp:spPr>
        <a:xfrm>
          <a:off x="0" y="1506707"/>
          <a:ext cx="4793456" cy="449280"/>
        </a:xfrm>
        <a:prstGeom prst="roundRect">
          <a:avLst/>
        </a:prstGeom>
        <a:solidFill>
          <a:schemeClr val="accent2">
            <a:hueOff val="-8471023"/>
            <a:satOff val="38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Token investors will earn 10% profit according to the market prices of this product at the end of 6 months maturity.</a:t>
          </a:r>
          <a:endParaRPr lang="en-US" sz="800" kern="1200"/>
        </a:p>
      </dsp:txBody>
      <dsp:txXfrm>
        <a:off x="21932" y="1528639"/>
        <a:ext cx="4749592" cy="405416"/>
      </dsp:txXfrm>
    </dsp:sp>
    <dsp:sp modelId="{F3BEAE6E-335D-497E-BC15-F3A2CB596ECB}">
      <dsp:nvSpPr>
        <dsp:cNvPr id="0" name=""/>
        <dsp:cNvSpPr/>
      </dsp:nvSpPr>
      <dsp:spPr>
        <a:xfrm>
          <a:off x="0" y="1979027"/>
          <a:ext cx="4793456" cy="449280"/>
        </a:xfrm>
        <a:prstGeom prst="roundRect">
          <a:avLst/>
        </a:prstGeom>
        <a:solidFill>
          <a:schemeClr val="accent2">
            <a:hueOff val="-11294698"/>
            <a:satOff val="51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The asset owner firm will also convert its stocks into finance in advance. </a:t>
          </a:r>
          <a:endParaRPr lang="en-US" sz="800" kern="1200"/>
        </a:p>
      </dsp:txBody>
      <dsp:txXfrm>
        <a:off x="21932" y="2000959"/>
        <a:ext cx="4749592" cy="405416"/>
      </dsp:txXfrm>
    </dsp:sp>
    <dsp:sp modelId="{644FDCF9-8045-4996-9B7E-059641B30309}">
      <dsp:nvSpPr>
        <dsp:cNvPr id="0" name=""/>
        <dsp:cNvSpPr/>
      </dsp:nvSpPr>
      <dsp:spPr>
        <a:xfrm>
          <a:off x="0" y="2451347"/>
          <a:ext cx="4793456" cy="449280"/>
        </a:xfrm>
        <a:prstGeom prst="roundRect">
          <a:avLst/>
        </a:prstGeom>
        <a:solidFill>
          <a:schemeClr val="accent2">
            <a:hueOff val="-14118373"/>
            <a:satOff val="644"/>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Once the transaction is complete, Escrow can release the registered goods or have them re-tokenized.</a:t>
          </a:r>
          <a:endParaRPr lang="en-US" sz="800" kern="1200"/>
        </a:p>
      </dsp:txBody>
      <dsp:txXfrm>
        <a:off x="21932" y="2473279"/>
        <a:ext cx="4749592" cy="405416"/>
      </dsp:txXfrm>
    </dsp:sp>
    <dsp:sp modelId="{FF431FD8-A1F3-428A-AC1E-1B699320DD95}">
      <dsp:nvSpPr>
        <dsp:cNvPr id="0" name=""/>
        <dsp:cNvSpPr/>
      </dsp:nvSpPr>
      <dsp:spPr>
        <a:xfrm>
          <a:off x="0" y="2923667"/>
          <a:ext cx="4793456" cy="449280"/>
        </a:xfrm>
        <a:prstGeom prst="roundRect">
          <a:avLst/>
        </a:prstGeom>
        <a:solidFill>
          <a:schemeClr val="accent2">
            <a:hueOff val="-16942046"/>
            <a:satOff val="772"/>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If the market value of the product has increased or decreased at the end of the 6th or 12th month, the token profit margin changes according to the current price of the product.</a:t>
          </a:r>
          <a:endParaRPr lang="en-US" sz="800" kern="1200"/>
        </a:p>
      </dsp:txBody>
      <dsp:txXfrm>
        <a:off x="21932" y="2945599"/>
        <a:ext cx="4749592" cy="405416"/>
      </dsp:txXfrm>
    </dsp:sp>
    <dsp:sp modelId="{4FAD1D8A-35E2-44A7-85ED-AD6E838A43A5}">
      <dsp:nvSpPr>
        <dsp:cNvPr id="0" name=""/>
        <dsp:cNvSpPr/>
      </dsp:nvSpPr>
      <dsp:spPr>
        <a:xfrm>
          <a:off x="0" y="3395987"/>
          <a:ext cx="4793456" cy="44928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If the asset owner wishes, he can set a fixed trading and profit margin for the token to be prepared.</a:t>
          </a:r>
          <a:r>
            <a:rPr lang="tr-TR" sz="800" b="0" i="0" kern="1200"/>
            <a:t> </a:t>
          </a:r>
          <a:endParaRPr lang="en-US" sz="800" kern="1200"/>
        </a:p>
      </dsp:txBody>
      <dsp:txXfrm>
        <a:off x="21932" y="3417919"/>
        <a:ext cx="4749592" cy="4054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888E3-F177-4131-B4EE-A790A9033DF7}">
      <dsp:nvSpPr>
        <dsp:cNvPr id="0" name=""/>
        <dsp:cNvSpPr/>
      </dsp:nvSpPr>
      <dsp:spPr>
        <a:xfrm>
          <a:off x="0" y="2026"/>
          <a:ext cx="7219037" cy="6677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DAC07F-1BFA-43C2-A82B-E7FDEADD5778}">
      <dsp:nvSpPr>
        <dsp:cNvPr id="0" name=""/>
        <dsp:cNvSpPr/>
      </dsp:nvSpPr>
      <dsp:spPr>
        <a:xfrm>
          <a:off x="201996" y="152272"/>
          <a:ext cx="367625" cy="3672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0F4A2D-526E-4698-8F4F-941F958AA19E}">
      <dsp:nvSpPr>
        <dsp:cNvPr id="0" name=""/>
        <dsp:cNvSpPr/>
      </dsp:nvSpPr>
      <dsp:spPr>
        <a:xfrm>
          <a:off x="771619" y="2026"/>
          <a:ext cx="6396495" cy="66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40" tIns="70740" rIns="70740" bIns="70740" numCol="1" spcCol="1270" anchor="ctr" anchorCtr="0">
          <a:noAutofit/>
        </a:bodyPr>
        <a:lstStyle/>
        <a:p>
          <a:pPr marL="0" lvl="0" indent="0" algn="l" defTabSz="622300">
            <a:lnSpc>
              <a:spcPct val="90000"/>
            </a:lnSpc>
            <a:spcBef>
              <a:spcPct val="0"/>
            </a:spcBef>
            <a:spcAft>
              <a:spcPct val="35000"/>
            </a:spcAft>
            <a:buNone/>
          </a:pPr>
          <a:r>
            <a:rPr lang="en-US" sz="1400" kern="1200"/>
            <a:t>You can fill out this form to participate in the </a:t>
          </a:r>
          <a:r>
            <a:rPr lang="en-US" sz="1400" b="1" kern="1200"/>
            <a:t>"Asset-BACKED GLOBAL TOKEN`S"</a:t>
          </a:r>
          <a:r>
            <a:rPr lang="en-US" sz="1400" kern="1200"/>
            <a:t> Platform, which provides 'Financing to Asset Owners and Income to Investors,' Risk-Free-Safe-Profitable-Income- Generating.</a:t>
          </a:r>
        </a:p>
      </dsp:txBody>
      <dsp:txXfrm>
        <a:off x="771619" y="2026"/>
        <a:ext cx="6396495" cy="668410"/>
      </dsp:txXfrm>
    </dsp:sp>
    <dsp:sp modelId="{DD5A083B-C3E0-45A2-B6AE-8F18CAC14F01}">
      <dsp:nvSpPr>
        <dsp:cNvPr id="0" name=""/>
        <dsp:cNvSpPr/>
      </dsp:nvSpPr>
      <dsp:spPr>
        <a:xfrm>
          <a:off x="0" y="823217"/>
          <a:ext cx="7219037" cy="6677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0676BE-27A3-40C6-832B-386301B43412}">
      <dsp:nvSpPr>
        <dsp:cNvPr id="0" name=""/>
        <dsp:cNvSpPr/>
      </dsp:nvSpPr>
      <dsp:spPr>
        <a:xfrm>
          <a:off x="201996" y="973462"/>
          <a:ext cx="367625" cy="3672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6660BA-670B-486D-9A8C-F73A99C5913C}">
      <dsp:nvSpPr>
        <dsp:cNvPr id="0" name=""/>
        <dsp:cNvSpPr/>
      </dsp:nvSpPr>
      <dsp:spPr>
        <a:xfrm>
          <a:off x="771619" y="823217"/>
          <a:ext cx="6396495" cy="66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40" tIns="70740" rIns="70740" bIns="70740" numCol="1" spcCol="1270" anchor="ctr" anchorCtr="0">
          <a:noAutofit/>
        </a:bodyPr>
        <a:lstStyle/>
        <a:p>
          <a:pPr marL="0" lvl="0" indent="0" algn="l" defTabSz="622300">
            <a:lnSpc>
              <a:spcPct val="90000"/>
            </a:lnSpc>
            <a:spcBef>
              <a:spcPct val="0"/>
            </a:spcBef>
            <a:spcAft>
              <a:spcPct val="35000"/>
            </a:spcAft>
            <a:buNone/>
          </a:pPr>
          <a:r>
            <a:rPr lang="en-US" sz="1400" kern="1200"/>
            <a:t>The platform connects Global Investors with Asset-linked Token holders.</a:t>
          </a:r>
        </a:p>
      </dsp:txBody>
      <dsp:txXfrm>
        <a:off x="771619" y="823217"/>
        <a:ext cx="6396495" cy="668410"/>
      </dsp:txXfrm>
    </dsp:sp>
    <dsp:sp modelId="{53BBC1ED-8F99-429F-B8E2-D510844B6B15}">
      <dsp:nvSpPr>
        <dsp:cNvPr id="0" name=""/>
        <dsp:cNvSpPr/>
      </dsp:nvSpPr>
      <dsp:spPr>
        <a:xfrm>
          <a:off x="0" y="1644407"/>
          <a:ext cx="7219037" cy="6677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FE7810-9129-476D-859F-57EDB639F722}">
      <dsp:nvSpPr>
        <dsp:cNvPr id="0" name=""/>
        <dsp:cNvSpPr/>
      </dsp:nvSpPr>
      <dsp:spPr>
        <a:xfrm>
          <a:off x="201996" y="1794653"/>
          <a:ext cx="367625" cy="3672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C4F123-9B76-470D-9836-AA28EA687866}">
      <dsp:nvSpPr>
        <dsp:cNvPr id="0" name=""/>
        <dsp:cNvSpPr/>
      </dsp:nvSpPr>
      <dsp:spPr>
        <a:xfrm>
          <a:off x="771619" y="1644407"/>
          <a:ext cx="6396495" cy="66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40" tIns="70740" rIns="70740" bIns="70740" numCol="1" spcCol="1270" anchor="ctr" anchorCtr="0">
          <a:noAutofit/>
        </a:bodyPr>
        <a:lstStyle/>
        <a:p>
          <a:pPr marL="0" lvl="0" indent="0" algn="l" defTabSz="622300">
            <a:lnSpc>
              <a:spcPct val="90000"/>
            </a:lnSpc>
            <a:spcBef>
              <a:spcPct val="0"/>
            </a:spcBef>
            <a:spcAft>
              <a:spcPct val="35000"/>
            </a:spcAft>
            <a:buNone/>
          </a:pPr>
          <a:r>
            <a:rPr lang="en-US" sz="1400" u="sng"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Investment Search – Investor Connect Us</a:t>
          </a:r>
          <a:endParaRPr lang="en-US" sz="1400" kern="1200" dirty="0">
            <a:solidFill>
              <a:schemeClr val="bg1"/>
            </a:solidFill>
          </a:endParaRPr>
        </a:p>
      </dsp:txBody>
      <dsp:txXfrm>
        <a:off x="771619" y="1644407"/>
        <a:ext cx="6396495" cy="6684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eafb0420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eafb0420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eafb0420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eafb0420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ddf01031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ddf01031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eafb042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eafb042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60d5d9671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60d5d9671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eafb0420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eafb0420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eafb0420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eafb0420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eafb0420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eafb0420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eafb0420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eafb0420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eafb0420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eafb0420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5923F103-BC34-4FE4-A40E-EDDEECFDA5D0}" type="datetimeFigureOut">
              <a:rPr lang="en-US" dirty="0"/>
              <a:pPr/>
              <a:t>8/22/2023</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21205115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4077243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28534551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18254001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387138878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8/22/2023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29591248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8/22/2023</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r>
              <a:rPr lang="en-US" dirty="0"/>
              <a:t>
              </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12193930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53086D93-FCAC-47E0-A2EE-787E62CA814C}" type="datetimeFigureOut">
              <a:rPr lang="en-US" dirty="0"/>
              <a:t>8/22/2023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320441561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CDA879A6-0FD0-4734-A311-86BFCA472E6E}" type="datetimeFigureOut">
              <a:rPr lang="en-US" dirty="0"/>
              <a:t>8/22/2023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181209054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extLst>
      <p:ext uri="{BB962C8B-B14F-4D97-AF65-F5344CB8AC3E}">
        <p14:creationId xmlns:p14="http://schemas.microsoft.com/office/powerpoint/2010/main" val="108012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4355340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38024300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97824881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8/22/2023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9674011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8/22/2023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242241206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8/22/2023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283749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38440494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34892246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8/22/2023</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1596897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mailto:globaltrader@investorconnectus.com" TargetMode="External"/><Relationship Id="rId4" Type="http://schemas.openxmlformats.org/officeDocument/2006/relationships/hyperlink" Target="http://www.globalfinanceplatfor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2" name="Resim 1358737873" descr="Her varlık 'token'e dönüşebilir mi?">
            <a:extLst>
              <a:ext uri="{FF2B5EF4-FFF2-40B4-BE49-F238E27FC236}">
                <a16:creationId xmlns:a16="http://schemas.microsoft.com/office/drawing/2014/main" id="{8AADC723-39B0-505A-EE97-75692C16D832}"/>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p:spPr>
      </p:pic>
      <p:sp>
        <p:nvSpPr>
          <p:cNvPr id="62" name="Google Shape;62;p14"/>
          <p:cNvSpPr txBox="1">
            <a:spLocks noGrp="1"/>
          </p:cNvSpPr>
          <p:nvPr>
            <p:ph type="title"/>
          </p:nvPr>
        </p:nvSpPr>
        <p:spPr>
          <a:xfrm>
            <a:off x="311700" y="649555"/>
            <a:ext cx="8520600" cy="56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solidFill>
                  <a:schemeClr val="bg1"/>
                </a:solidFill>
                <a:latin typeface="Helvetica Neue"/>
                <a:ea typeface="Helvetica Neue"/>
                <a:cs typeface="Helvetica Neue"/>
                <a:sym typeface="Helvetica Neue"/>
              </a:rPr>
              <a:t>Introduction</a:t>
            </a:r>
          </a:p>
        </p:txBody>
      </p:sp>
      <p:sp>
        <p:nvSpPr>
          <p:cNvPr id="63" name="Google Shape;63;p14"/>
          <p:cNvSpPr txBox="1">
            <a:spLocks noGrp="1"/>
          </p:cNvSpPr>
          <p:nvPr>
            <p:ph type="body" idx="1"/>
          </p:nvPr>
        </p:nvSpPr>
        <p:spPr>
          <a:xfrm>
            <a:off x="411725" y="1864310"/>
            <a:ext cx="8420575" cy="2922039"/>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1200"/>
              </a:spcBef>
              <a:spcAft>
                <a:spcPts val="0"/>
              </a:spcAft>
              <a:buNone/>
            </a:pPr>
            <a:r>
              <a:rPr lang="en-US" sz="2900" b="1" dirty="0">
                <a:solidFill>
                  <a:schemeClr val="accent1">
                    <a:lumMod val="75000"/>
                  </a:schemeClr>
                </a:solidFill>
              </a:rPr>
              <a:t>ASSET-BACKED GLOBAL SECURITY TOKEN`S </a:t>
            </a:r>
            <a:endParaRPr lang="en-US" sz="2200" b="1" dirty="0">
              <a:solidFill>
                <a:schemeClr val="accent1">
                  <a:lumMod val="75000"/>
                </a:schemeClr>
              </a:solidFill>
            </a:endParaRPr>
          </a:p>
          <a:p>
            <a:pPr marL="0" lvl="0" indent="0" algn="ctr" rtl="0">
              <a:lnSpc>
                <a:spcPct val="150000"/>
              </a:lnSpc>
              <a:spcBef>
                <a:spcPts val="1200"/>
              </a:spcBef>
              <a:spcAft>
                <a:spcPts val="0"/>
              </a:spcAft>
              <a:buNone/>
            </a:pPr>
            <a:r>
              <a:rPr lang="en-US" sz="2000" b="1" i="1" dirty="0">
                <a:solidFill>
                  <a:srgbClr val="0070C0"/>
                </a:solidFill>
              </a:rPr>
              <a:t>`Finance for Asset Owners, Profit Opportunity for Investors</a:t>
            </a:r>
            <a:r>
              <a:rPr lang="en-US" sz="2000" b="1" dirty="0">
                <a:solidFill>
                  <a:srgbClr val="0070C0"/>
                </a:solidFill>
              </a:rPr>
              <a:t>`</a:t>
            </a:r>
          </a:p>
          <a:p>
            <a:pPr marL="0" lvl="0" indent="0" algn="ctr" rtl="0">
              <a:lnSpc>
                <a:spcPct val="150000"/>
              </a:lnSpc>
              <a:spcBef>
                <a:spcPts val="1200"/>
              </a:spcBef>
              <a:spcAft>
                <a:spcPts val="0"/>
              </a:spcAft>
              <a:buNone/>
            </a:pPr>
            <a:r>
              <a:rPr lang="en-US" sz="1500" b="1" dirty="0">
                <a:solidFill>
                  <a:schemeClr val="dk1"/>
                </a:solidFill>
              </a:rPr>
              <a:t>Mike </a:t>
            </a:r>
            <a:r>
              <a:rPr lang="en-US" sz="1500" b="1" dirty="0" err="1">
                <a:solidFill>
                  <a:schemeClr val="dk1"/>
                </a:solidFill>
              </a:rPr>
              <a:t>Johnson,Founder,New</a:t>
            </a:r>
            <a:r>
              <a:rPr lang="en-US" sz="1500" b="1" dirty="0">
                <a:solidFill>
                  <a:schemeClr val="dk1"/>
                </a:solidFill>
              </a:rPr>
              <a:t> </a:t>
            </a:r>
            <a:r>
              <a:rPr lang="en-US" sz="1500" b="1" dirty="0" err="1">
                <a:solidFill>
                  <a:schemeClr val="dk1"/>
                </a:solidFill>
              </a:rPr>
              <a:t>Jersey,US</a:t>
            </a:r>
            <a:endParaRPr lang="en-US" sz="1500" b="1" dirty="0">
              <a:solidFill>
                <a:schemeClr val="dk1"/>
              </a:solidFill>
            </a:endParaRPr>
          </a:p>
          <a:p>
            <a:pPr marL="0" lvl="0" indent="0" algn="ctr" rtl="0">
              <a:lnSpc>
                <a:spcPct val="150000"/>
              </a:lnSpc>
              <a:spcBef>
                <a:spcPts val="1200"/>
              </a:spcBef>
              <a:spcAft>
                <a:spcPts val="0"/>
              </a:spcAft>
              <a:buNone/>
            </a:pPr>
            <a:r>
              <a:rPr lang="en-US" sz="1300" b="1" u="sng" dirty="0">
                <a:solidFill>
                  <a:schemeClr val="hlink"/>
                </a:solidFill>
                <a:hlinkClick r:id="rId4"/>
              </a:rPr>
              <a:t>www.globalfinanceplatform</a:t>
            </a:r>
            <a:r>
              <a:rPr lang="en-US" sz="1300" b="1" dirty="0">
                <a:solidFill>
                  <a:schemeClr val="dk1"/>
                </a:solidFill>
              </a:rPr>
              <a:t> </a:t>
            </a:r>
            <a:r>
              <a:rPr lang="en-US" sz="1300" b="1" u="sng" dirty="0">
                <a:solidFill>
                  <a:schemeClr val="hlink"/>
                </a:solidFill>
                <a:hlinkClick r:id="rId5"/>
              </a:rPr>
              <a:t>globaltrader@investorconnectus.com</a:t>
            </a:r>
            <a:endParaRPr lang="en-US" sz="1300" b="1" dirty="0">
              <a:solidFill>
                <a:schemeClr val="dk1"/>
              </a:solidFill>
            </a:endParaRPr>
          </a:p>
          <a:p>
            <a:pPr marL="0" lvl="0" indent="0" algn="ctr" rtl="0">
              <a:lnSpc>
                <a:spcPct val="150000"/>
              </a:lnSpc>
              <a:spcBef>
                <a:spcPts val="1200"/>
              </a:spcBef>
              <a:spcAft>
                <a:spcPts val="0"/>
              </a:spcAft>
              <a:buClr>
                <a:schemeClr val="dk1"/>
              </a:buClr>
              <a:buSzPts val="1100"/>
              <a:buFont typeface="Arial"/>
              <a:buNone/>
            </a:pPr>
            <a:r>
              <a:rPr lang="en-US" sz="1500" b="1" dirty="0">
                <a:solidFill>
                  <a:schemeClr val="dk1"/>
                </a:solidFill>
              </a:rPr>
              <a:t>WhatsApp +1(408)549-0515 </a:t>
            </a:r>
            <a:r>
              <a:rPr lang="en-US" sz="1200" b="1" dirty="0">
                <a:solidFill>
                  <a:schemeClr val="dk1"/>
                </a:solidFill>
              </a:rPr>
              <a:t>`</a:t>
            </a:r>
          </a:p>
          <a:p>
            <a:pPr marL="0" lvl="0" indent="0" algn="ctr" rtl="0">
              <a:spcBef>
                <a:spcPts val="800"/>
              </a:spcBef>
              <a:spcAft>
                <a:spcPts val="0"/>
              </a:spcAft>
              <a:buNone/>
            </a:pPr>
            <a:endParaRPr lang="en-US" sz="2400" b="1" dirty="0">
              <a:solidFill>
                <a:srgbClr val="1B2D48"/>
              </a:solidFill>
              <a:highlight>
                <a:srgbClr val="FFFFFF"/>
              </a:highlight>
            </a:endParaRPr>
          </a:p>
          <a:p>
            <a:pPr marL="0" lvl="0" indent="0" algn="ctr" rtl="0">
              <a:spcBef>
                <a:spcPts val="1600"/>
              </a:spcBef>
              <a:spcAft>
                <a:spcPts val="1600"/>
              </a:spcAft>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1" name="Rectangle 10">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PK"/>
            </a:p>
          </p:txBody>
        </p:sp>
        <p:sp>
          <p:nvSpPr>
            <p:cNvPr id="12" name="Oval 11">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3" name="Oval 12">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4" name="Oval 13">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5" name="Oval 14">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6" name="Oval 15">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7"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PK"/>
            </a:p>
          </p:txBody>
        </p:sp>
        <p:sp>
          <p:nvSpPr>
            <p:cNvPr id="18"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PK"/>
            </a:p>
          </p:txBody>
        </p:sp>
        <p:sp>
          <p:nvSpPr>
            <p:cNvPr id="19"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PK"/>
            </a:p>
          </p:txBody>
        </p:sp>
      </p:grpSp>
      <p:sp>
        <p:nvSpPr>
          <p:cNvPr id="21" name="Rectangle 20">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2" name="Başlık 1">
            <a:extLst>
              <a:ext uri="{FF2B5EF4-FFF2-40B4-BE49-F238E27FC236}">
                <a16:creationId xmlns:a16="http://schemas.microsoft.com/office/drawing/2014/main" id="{8A27C1D7-AA55-A863-0006-819C46D5CAE7}"/>
              </a:ext>
            </a:extLst>
          </p:cNvPr>
          <p:cNvSpPr>
            <a:spLocks noGrp="1"/>
          </p:cNvSpPr>
          <p:nvPr>
            <p:ph type="title"/>
          </p:nvPr>
        </p:nvSpPr>
        <p:spPr>
          <a:xfrm>
            <a:off x="866215" y="730251"/>
            <a:ext cx="6571060" cy="530223"/>
          </a:xfrm>
        </p:spPr>
        <p:txBody>
          <a:bodyPr vert="horz" lIns="91440" tIns="45720" rIns="91440" bIns="45720" rtlCol="0" anchor="ctr">
            <a:normAutofit/>
          </a:bodyPr>
          <a:lstStyle/>
          <a:p>
            <a:pPr defTabSz="457200">
              <a:lnSpc>
                <a:spcPct val="90000"/>
              </a:lnSpc>
              <a:spcBef>
                <a:spcPct val="0"/>
              </a:spcBef>
            </a:pPr>
            <a:r>
              <a:rPr lang="en-US" sz="3100" b="1" dirty="0"/>
              <a:t>Our Group Services</a:t>
            </a:r>
          </a:p>
        </p:txBody>
      </p:sp>
      <p:pic>
        <p:nvPicPr>
          <p:cNvPr id="5" name="Picture 4" descr="A group of people around a table with laptops&#10;&#10;Description automatically generated">
            <a:extLst>
              <a:ext uri="{FF2B5EF4-FFF2-40B4-BE49-F238E27FC236}">
                <a16:creationId xmlns:a16="http://schemas.microsoft.com/office/drawing/2014/main" id="{967B0BA8-E5F5-CE00-9A56-F511E0FDFAD6}"/>
              </a:ext>
            </a:extLst>
          </p:cNvPr>
          <p:cNvPicPr>
            <a:picLocks noChangeAspect="1"/>
          </p:cNvPicPr>
          <p:nvPr/>
        </p:nvPicPr>
        <p:blipFill rotWithShape="1">
          <a:blip r:embed="rId3"/>
          <a:srcRect l="5440" r="4" b="4"/>
          <a:stretch/>
        </p:blipFill>
        <p:spPr>
          <a:xfrm>
            <a:off x="863600" y="2081963"/>
            <a:ext cx="3258768" cy="2300372"/>
          </a:xfrm>
          <a:prstGeom prst="roundRect">
            <a:avLst>
              <a:gd name="adj" fmla="val 1858"/>
            </a:avLst>
          </a:prstGeom>
          <a:effectLst>
            <a:outerShdw blurRad="50800" dist="50800" dir="5400000" algn="tl" rotWithShape="0">
              <a:srgbClr val="000000">
                <a:alpha val="43000"/>
              </a:srgbClr>
            </a:outerShdw>
          </a:effectLst>
        </p:spPr>
      </p:pic>
      <p:sp>
        <p:nvSpPr>
          <p:cNvPr id="3" name="Metin Yer Tutucusu 2">
            <a:extLst>
              <a:ext uri="{FF2B5EF4-FFF2-40B4-BE49-F238E27FC236}">
                <a16:creationId xmlns:a16="http://schemas.microsoft.com/office/drawing/2014/main" id="{1C247DCA-95C5-31DB-D533-7C3D7FCFF12F}"/>
              </a:ext>
            </a:extLst>
          </p:cNvPr>
          <p:cNvSpPr>
            <a:spLocks noGrp="1"/>
          </p:cNvSpPr>
          <p:nvPr>
            <p:ph type="body" idx="1"/>
          </p:nvPr>
        </p:nvSpPr>
        <p:spPr>
          <a:xfrm>
            <a:off x="4485715" y="1952625"/>
            <a:ext cx="3908984" cy="2562225"/>
          </a:xfrm>
        </p:spPr>
        <p:txBody>
          <a:bodyPr vert="horz" lIns="91440" tIns="45720" rIns="91440" bIns="45720" rtlCol="0" anchor="ctr">
            <a:normAutofit/>
          </a:bodyPr>
          <a:lstStyle/>
          <a:p>
            <a:pPr defTabSz="457200">
              <a:spcBef>
                <a:spcPts val="1000"/>
              </a:spcBef>
              <a:buSzPct val="80000"/>
              <a:buFont typeface="Wingdings 3" charset="2"/>
              <a:buChar char=""/>
            </a:pPr>
            <a:r>
              <a:rPr lang="en-US" sz="1200"/>
              <a:t>Our Global Finance Platform &amp; InvestorConnectUS &amp; MyInvestSupport &amp; GlobalTrader &amp; GulfUSCapital group</a:t>
            </a:r>
          </a:p>
          <a:p>
            <a:pPr defTabSz="457200">
              <a:spcBef>
                <a:spcPts val="1000"/>
              </a:spcBef>
              <a:buSzPct val="80000"/>
              <a:buFont typeface="Wingdings 3" charset="2"/>
              <a:buChar char=""/>
            </a:pPr>
            <a:r>
              <a:rPr lang="en-US" sz="1200"/>
              <a:t>Provides escrow registration of assets, </a:t>
            </a:r>
          </a:p>
          <a:p>
            <a:pPr defTabSz="457200">
              <a:spcBef>
                <a:spcPts val="1000"/>
              </a:spcBef>
              <a:buSzPct val="80000"/>
              <a:buFont typeface="Wingdings 3" charset="2"/>
              <a:buChar char=""/>
            </a:pPr>
            <a:r>
              <a:rPr lang="en-US" sz="1200"/>
              <a:t>Preparation of asset indexed Tokens, </a:t>
            </a:r>
          </a:p>
          <a:p>
            <a:pPr defTabSz="457200">
              <a:spcBef>
                <a:spcPts val="1000"/>
              </a:spcBef>
              <a:buSzPct val="80000"/>
              <a:buFont typeface="Wingdings 3" charset="2"/>
              <a:buChar char=""/>
            </a:pPr>
            <a:r>
              <a:rPr lang="en-US" sz="1200"/>
              <a:t>Product configuration on Etherium,Coinbase,Stripe, DocuSign, Wallet Connect, Sum Sub and other platforms, </a:t>
            </a:r>
          </a:p>
          <a:p>
            <a:pPr defTabSz="457200">
              <a:spcBef>
                <a:spcPts val="1000"/>
              </a:spcBef>
              <a:buSzPct val="80000"/>
              <a:buFont typeface="Wingdings 3" charset="2"/>
              <a:buChar char=""/>
            </a:pPr>
            <a:r>
              <a:rPr lang="en-US" sz="1200"/>
              <a:t>Management of tokens services to investors.</a:t>
            </a:r>
          </a:p>
        </p:txBody>
      </p:sp>
    </p:spTree>
    <p:extLst>
      <p:ext uri="{BB962C8B-B14F-4D97-AF65-F5344CB8AC3E}">
        <p14:creationId xmlns:p14="http://schemas.microsoft.com/office/powerpoint/2010/main" val="393454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grpSp>
        <p:nvGrpSpPr>
          <p:cNvPr id="148" name="Group 123">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49" name="Rectangle 124">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PK"/>
            </a:p>
          </p:txBody>
        </p:sp>
        <p:sp>
          <p:nvSpPr>
            <p:cNvPr id="150" name="Oval 125">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51" name="Oval 126">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52" name="Oval 127">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53" name="Oval 128">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54" name="Oval 129">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55"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PK"/>
            </a:p>
          </p:txBody>
        </p:sp>
        <p:sp>
          <p:nvSpPr>
            <p:cNvPr id="156"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PK"/>
            </a:p>
          </p:txBody>
        </p:sp>
        <p:sp>
          <p:nvSpPr>
            <p:cNvPr id="157"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PK"/>
            </a:p>
          </p:txBody>
        </p:sp>
      </p:grpSp>
      <p:sp>
        <p:nvSpPr>
          <p:cNvPr id="158" name="Rectangle 134">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7" name="Google Shape;117;p23"/>
          <p:cNvSpPr txBox="1">
            <a:spLocks noGrp="1"/>
          </p:cNvSpPr>
          <p:nvPr>
            <p:ph type="title"/>
          </p:nvPr>
        </p:nvSpPr>
        <p:spPr>
          <a:xfrm>
            <a:off x="866215" y="730251"/>
            <a:ext cx="6571060" cy="530223"/>
          </a:xfrm>
          <a:prstGeom prst="rect">
            <a:avLst/>
          </a:prstGeom>
        </p:spPr>
        <p:txBody>
          <a:bodyPr spcFirstLastPara="1" vert="horz" lIns="91440" tIns="45720" rIns="91440" bIns="45720" rtlCol="0" anchor="ctr" anchorCtr="0">
            <a:noAutofit/>
          </a:bodyPr>
          <a:lstStyle/>
          <a:p>
            <a:pPr marL="0" lvl="0" indent="0" defTabSz="457200">
              <a:lnSpc>
                <a:spcPct val="90000"/>
              </a:lnSpc>
              <a:spcBef>
                <a:spcPct val="0"/>
              </a:spcBef>
              <a:spcAft>
                <a:spcPts val="800"/>
              </a:spcAft>
              <a:buClr>
                <a:schemeClr val="dk1"/>
              </a:buClr>
              <a:buSzPts val="1100"/>
            </a:pPr>
            <a:r>
              <a:rPr lang="en-US" sz="1600" b="1" dirty="0">
                <a:solidFill>
                  <a:srgbClr val="EBEBEB"/>
                </a:solidFill>
              </a:rPr>
              <a:t>ASSET-BACKED GLOBAL TOKEN`S</a:t>
            </a:r>
            <a:r>
              <a:rPr lang="en-US" sz="1600" b="1" dirty="0">
                <a:solidFill>
                  <a:srgbClr val="EBEBEB"/>
                </a:solidFill>
                <a:sym typeface="Helvetica Neue"/>
              </a:rPr>
              <a:t> </a:t>
            </a:r>
            <a:br>
              <a:rPr lang="en-US" sz="1600" b="1" dirty="0">
                <a:solidFill>
                  <a:srgbClr val="EBEBEB"/>
                </a:solidFill>
                <a:sym typeface="Helvetica Neue"/>
              </a:rPr>
            </a:br>
            <a:r>
              <a:rPr lang="en-US" sz="1600" b="1" dirty="0">
                <a:solidFill>
                  <a:srgbClr val="EBEBEB"/>
                </a:solidFill>
                <a:sym typeface="Helvetica Neue"/>
              </a:rPr>
              <a:t>APPLICATION</a:t>
            </a:r>
            <a:r>
              <a:rPr lang="en-US" sz="1600" b="1" dirty="0">
                <a:solidFill>
                  <a:srgbClr val="EBEBEB"/>
                </a:solidFill>
              </a:rPr>
              <a:t> </a:t>
            </a:r>
            <a:endParaRPr lang="en-US" sz="1600" b="1" dirty="0">
              <a:solidFill>
                <a:srgbClr val="EBEBEB"/>
              </a:solidFill>
              <a:sym typeface="Helvetica Neue"/>
            </a:endParaRPr>
          </a:p>
        </p:txBody>
      </p:sp>
      <p:graphicFrame>
        <p:nvGraphicFramePr>
          <p:cNvPr id="159" name="Google Shape;118;p23">
            <a:extLst>
              <a:ext uri="{FF2B5EF4-FFF2-40B4-BE49-F238E27FC236}">
                <a16:creationId xmlns:a16="http://schemas.microsoft.com/office/drawing/2014/main" id="{DEE6F567-8BE9-A4E6-495C-26A55DFC29D2}"/>
              </a:ext>
            </a:extLst>
          </p:cNvPr>
          <p:cNvGraphicFramePr/>
          <p:nvPr>
            <p:extLst>
              <p:ext uri="{D42A27DB-BD31-4B8C-83A1-F6EECF244321}">
                <p14:modId xmlns:p14="http://schemas.microsoft.com/office/powerpoint/2010/main" val="3311618198"/>
              </p:ext>
            </p:extLst>
          </p:nvPr>
        </p:nvGraphicFramePr>
        <p:xfrm>
          <a:off x="965200" y="2193924"/>
          <a:ext cx="7219037" cy="2314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grpSp>
        <p:nvGrpSpPr>
          <p:cNvPr id="99" name="Group 73">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00" name="Rectangle 74">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PK"/>
            </a:p>
          </p:txBody>
        </p:sp>
        <p:sp>
          <p:nvSpPr>
            <p:cNvPr id="101" name="Oval 75">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2" name="Oval 76">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3" name="Oval 77">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4" name="Oval 78">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5" name="Oval 79">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6"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PK"/>
            </a:p>
          </p:txBody>
        </p:sp>
        <p:sp>
          <p:nvSpPr>
            <p:cNvPr id="107"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PK"/>
            </a:p>
          </p:txBody>
        </p:sp>
        <p:sp>
          <p:nvSpPr>
            <p:cNvPr id="108"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PK"/>
            </a:p>
          </p:txBody>
        </p:sp>
      </p:grpSp>
      <p:sp>
        <p:nvSpPr>
          <p:cNvPr id="109" name="Rectangle 84">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68" name="Google Shape;68;p15"/>
          <p:cNvSpPr txBox="1">
            <a:spLocks noGrp="1"/>
          </p:cNvSpPr>
          <p:nvPr>
            <p:ph type="title"/>
          </p:nvPr>
        </p:nvSpPr>
        <p:spPr>
          <a:xfrm>
            <a:off x="866215" y="730251"/>
            <a:ext cx="6571060" cy="530223"/>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0"/>
              </a:spcBef>
              <a:spcAft>
                <a:spcPts val="0"/>
              </a:spcAft>
            </a:pPr>
            <a:r>
              <a:rPr lang="en-US" sz="3100" b="1" dirty="0">
                <a:sym typeface="Helvetica Neue"/>
              </a:rPr>
              <a:t>Problem</a:t>
            </a:r>
          </a:p>
        </p:txBody>
      </p:sp>
      <p:sp>
        <p:nvSpPr>
          <p:cNvPr id="69" name="Google Shape;69;p15"/>
          <p:cNvSpPr txBox="1">
            <a:spLocks noGrp="1"/>
          </p:cNvSpPr>
          <p:nvPr>
            <p:ph type="body" idx="1"/>
          </p:nvPr>
        </p:nvSpPr>
        <p:spPr>
          <a:xfrm>
            <a:off x="866215" y="1952625"/>
            <a:ext cx="4797985" cy="2562225"/>
          </a:xfrm>
          <a:prstGeom prst="rect">
            <a:avLst/>
          </a:prstGeom>
        </p:spPr>
        <p:txBody>
          <a:bodyPr spcFirstLastPara="1" vert="horz" lIns="91440" tIns="45720" rIns="91440" bIns="45720" rtlCol="0" anchor="ctr" anchorCtr="0">
            <a:normAutofit/>
          </a:bodyPr>
          <a:lstStyle/>
          <a:p>
            <a:pPr marL="171450" indent="-171450" defTabSz="457200">
              <a:lnSpc>
                <a:spcPct val="90000"/>
              </a:lnSpc>
              <a:spcBef>
                <a:spcPts val="1000"/>
              </a:spcBef>
              <a:buSzPct val="80000"/>
              <a:buFont typeface="Wingdings 3" charset="2"/>
              <a:buChar char=""/>
            </a:pPr>
            <a:r>
              <a:rPr lang="en-US" sz="1200"/>
              <a:t>Owners, producers or sellers of assets with commercial value in world markets want to turn these assets into finance as soon as possible in order to compensate for the inventory and delayed sales costs that accumulate day by day.</a:t>
            </a:r>
          </a:p>
          <a:p>
            <a:pPr marL="171450" indent="-171450" defTabSz="457200">
              <a:lnSpc>
                <a:spcPct val="90000"/>
              </a:lnSpc>
              <a:spcBef>
                <a:spcPts val="1000"/>
              </a:spcBef>
              <a:buSzPct val="80000"/>
              <a:buFont typeface="Wingdings 3" charset="2"/>
              <a:buChar char=""/>
            </a:pPr>
            <a:r>
              <a:rPr lang="en-US" sz="1200"/>
              <a:t>On the other hand, users, buyers and traders of these products also want to buy these products in a more advantageous way than the market value.</a:t>
            </a:r>
          </a:p>
          <a:p>
            <a:pPr marL="171450" indent="-171450" defTabSz="457200">
              <a:lnSpc>
                <a:spcPct val="90000"/>
              </a:lnSpc>
              <a:spcBef>
                <a:spcPts val="1000"/>
              </a:spcBef>
              <a:buSzPct val="80000"/>
              <a:buFont typeface="Wingdings 3" charset="2"/>
              <a:buChar char=""/>
            </a:pPr>
            <a:r>
              <a:rPr lang="en-US" sz="1200"/>
              <a:t>In addition, Global potential investors also want to invest in reliable financial instruments indexed to assets.</a:t>
            </a:r>
          </a:p>
          <a:p>
            <a:pPr marL="171450" indent="-171450" defTabSz="457200">
              <a:lnSpc>
                <a:spcPct val="90000"/>
              </a:lnSpc>
              <a:spcBef>
                <a:spcPts val="1000"/>
              </a:spcBef>
              <a:buSzPct val="80000"/>
              <a:buFont typeface="Wingdings 3" charset="2"/>
              <a:buChar char=""/>
            </a:pPr>
            <a:r>
              <a:rPr lang="en-US" sz="1200"/>
              <a:t>What are the alternative practices and financial instruments that will bring these parties together and win?</a:t>
            </a:r>
          </a:p>
          <a:p>
            <a:pPr marL="171450" indent="-171450" defTabSz="457200">
              <a:lnSpc>
                <a:spcPct val="90000"/>
              </a:lnSpc>
              <a:spcBef>
                <a:spcPts val="1000"/>
              </a:spcBef>
              <a:buSzPct val="80000"/>
              <a:buFont typeface="Wingdings 3" charset="2"/>
              <a:buChar char=""/>
            </a:pPr>
            <a:endParaRPr lang="en-US" sz="1200"/>
          </a:p>
        </p:txBody>
      </p:sp>
      <p:pic>
        <p:nvPicPr>
          <p:cNvPr id="2" name="Picture 1" descr="'Proof of Stake' kullanan birçok coin var!">
            <a:extLst>
              <a:ext uri="{FF2B5EF4-FFF2-40B4-BE49-F238E27FC236}">
                <a16:creationId xmlns:a16="http://schemas.microsoft.com/office/drawing/2014/main" id="{5CC16E68-F18E-ACB3-569A-59969D548268}"/>
              </a:ext>
            </a:extLst>
          </p:cNvPr>
          <p:cNvPicPr>
            <a:picLocks noChangeAspect="1"/>
          </p:cNvPicPr>
          <p:nvPr/>
        </p:nvPicPr>
        <p:blipFill rotWithShape="1">
          <a:blip r:embed="rId4">
            <a:extLst>
              <a:ext uri="{28A0092B-C50C-407E-A947-70E740481C1C}">
                <a14:useLocalDpi xmlns:a14="http://schemas.microsoft.com/office/drawing/2010/main" val="0"/>
              </a:ext>
            </a:extLst>
          </a:blip>
          <a:srcRect l="25266" r="18248" b="1"/>
          <a:stretch/>
        </p:blipFill>
        <p:spPr bwMode="auto">
          <a:xfrm>
            <a:off x="6015428" y="2081963"/>
            <a:ext cx="2310036" cy="2300372"/>
          </a:xfrm>
          <a:prstGeom prst="roundRect">
            <a:avLst>
              <a:gd name="adj" fmla="val 1858"/>
            </a:avLst>
          </a:prstGeom>
          <a:noFill/>
          <a:effectLst>
            <a:outerShdw blurRad="50800" dist="50800" dir="54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73"/>
        <p:cNvGrpSpPr/>
        <p:nvPr/>
      </p:nvGrpSpPr>
      <p:grpSpPr>
        <a:xfrm>
          <a:off x="0" y="0"/>
          <a:ext cx="0" cy="0"/>
          <a:chOff x="0" y="0"/>
          <a:chExt cx="0" cy="0"/>
        </a:xfrm>
      </p:grpSpPr>
      <p:grpSp>
        <p:nvGrpSpPr>
          <p:cNvPr id="103" name="Group 102">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04" name="Rectangle 103">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PK"/>
            </a:p>
          </p:txBody>
        </p:sp>
        <p:sp>
          <p:nvSpPr>
            <p:cNvPr id="105" name="Oval 104">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6" name="Oval 105">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7" name="Oval 106">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8" name="Oval 107">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9" name="Oval 108">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0"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PK"/>
            </a:p>
          </p:txBody>
        </p:sp>
        <p:sp>
          <p:nvSpPr>
            <p:cNvPr id="111"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PK"/>
            </a:p>
          </p:txBody>
        </p:sp>
        <p:sp>
          <p:nvSpPr>
            <p:cNvPr id="112"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PK"/>
            </a:p>
          </p:txBody>
        </p:sp>
      </p:grpSp>
      <p:sp>
        <p:nvSpPr>
          <p:cNvPr id="114" name="Rectangle 113">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PK"/>
          </a:p>
        </p:txBody>
      </p:sp>
      <p:grpSp>
        <p:nvGrpSpPr>
          <p:cNvPr id="116" name="Group 115">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17" name="Rectangle 116">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PK"/>
            </a:p>
          </p:txBody>
        </p:sp>
        <p:sp>
          <p:nvSpPr>
            <p:cNvPr id="118"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PK"/>
            </a:p>
          </p:txBody>
        </p:sp>
      </p:grpSp>
      <p:sp>
        <p:nvSpPr>
          <p:cNvPr id="120" name="Rectangle 119">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PK"/>
          </a:p>
        </p:txBody>
      </p:sp>
      <p:graphicFrame>
        <p:nvGraphicFramePr>
          <p:cNvPr id="77" name="Google Shape;75;p16">
            <a:extLst>
              <a:ext uri="{FF2B5EF4-FFF2-40B4-BE49-F238E27FC236}">
                <a16:creationId xmlns:a16="http://schemas.microsoft.com/office/drawing/2014/main" id="{1D60DCB5-DC68-B9D4-9790-BEB842A948E0}"/>
              </a:ext>
            </a:extLst>
          </p:cNvPr>
          <p:cNvGraphicFramePr/>
          <p:nvPr>
            <p:extLst>
              <p:ext uri="{D42A27DB-BD31-4B8C-83A1-F6EECF244321}">
                <p14:modId xmlns:p14="http://schemas.microsoft.com/office/powerpoint/2010/main" val="2486223243"/>
              </p:ext>
            </p:extLst>
          </p:nvPr>
        </p:nvGraphicFramePr>
        <p:xfrm>
          <a:off x="965200" y="1743075"/>
          <a:ext cx="7219037" cy="2567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928CDDB1-81FB-40D3-832D-8D00363F5A76}"/>
              </a:ext>
            </a:extLst>
          </p:cNvPr>
          <p:cNvSpPr txBox="1"/>
          <p:nvPr/>
        </p:nvSpPr>
        <p:spPr>
          <a:xfrm>
            <a:off x="1313855" y="833413"/>
            <a:ext cx="4572000" cy="461665"/>
          </a:xfrm>
          <a:prstGeom prst="rect">
            <a:avLst/>
          </a:prstGeom>
          <a:noFill/>
        </p:spPr>
        <p:txBody>
          <a:bodyPr wrap="square">
            <a:spAutoFit/>
          </a:bodyPr>
          <a:lstStyle/>
          <a:p>
            <a:r>
              <a:rPr lang="en-US" sz="2400" b="1" dirty="0">
                <a:latin typeface="+mj-lt"/>
                <a:ea typeface="+mj-ea"/>
                <a:cs typeface="+mj-cs"/>
                <a:sym typeface="Helvetica Neue"/>
              </a:rPr>
              <a:t>Important Notes</a:t>
            </a:r>
            <a:endParaRPr lang="en-PK" sz="2400" b="1" dirty="0"/>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3" name="Picture 2" descr="'Proof of Stake', Bitcoin ağındaki 'Proof of Work' protokolüne bir alternatif olarak ortaya çıktı.">
            <a:extLst>
              <a:ext uri="{FF2B5EF4-FFF2-40B4-BE49-F238E27FC236}">
                <a16:creationId xmlns:a16="http://schemas.microsoft.com/office/drawing/2014/main" id="{4B18A2EA-358A-21C9-0789-BC37B96D4C75}"/>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1990633" y="2503503"/>
            <a:ext cx="5015812" cy="2345703"/>
          </a:xfrm>
          <a:prstGeom prst="rect">
            <a:avLst/>
          </a:prstGeom>
          <a:noFill/>
          <a:ln>
            <a:noFill/>
          </a:ln>
        </p:spPr>
      </p:pic>
      <p:graphicFrame>
        <p:nvGraphicFramePr>
          <p:cNvPr id="86" name="Google Shape;82;p17">
            <a:extLst>
              <a:ext uri="{FF2B5EF4-FFF2-40B4-BE49-F238E27FC236}">
                <a16:creationId xmlns:a16="http://schemas.microsoft.com/office/drawing/2014/main" id="{F03D7700-BFC6-08B7-14A0-9F79B3B177F4}"/>
              </a:ext>
            </a:extLst>
          </p:cNvPr>
          <p:cNvGraphicFramePr/>
          <p:nvPr>
            <p:extLst>
              <p:ext uri="{D42A27DB-BD31-4B8C-83A1-F6EECF244321}">
                <p14:modId xmlns:p14="http://schemas.microsoft.com/office/powerpoint/2010/main" val="2548537048"/>
              </p:ext>
            </p:extLst>
          </p:nvPr>
        </p:nvGraphicFramePr>
        <p:xfrm>
          <a:off x="311700" y="1569709"/>
          <a:ext cx="8520600" cy="3126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C40AA3AC-B1F2-B6A8-D57C-181BEC3A001E}"/>
              </a:ext>
            </a:extLst>
          </p:cNvPr>
          <p:cNvSpPr txBox="1"/>
          <p:nvPr/>
        </p:nvSpPr>
        <p:spPr>
          <a:xfrm>
            <a:off x="688019" y="689785"/>
            <a:ext cx="4572000" cy="461665"/>
          </a:xfrm>
          <a:prstGeom prst="rect">
            <a:avLst/>
          </a:prstGeom>
          <a:noFill/>
        </p:spPr>
        <p:txBody>
          <a:bodyPr wrap="square">
            <a:spAutoFit/>
          </a:bodyPr>
          <a:lstStyle/>
          <a:p>
            <a:r>
              <a:rPr lang="en-US" sz="2400" b="1" dirty="0">
                <a:solidFill>
                  <a:schemeClr val="bg1"/>
                </a:solidFill>
                <a:latin typeface="Helvetica Neue"/>
                <a:ea typeface="Helvetica Neue"/>
                <a:cs typeface="Helvetica Neue"/>
                <a:sym typeface="Helvetica Neue"/>
              </a:rPr>
              <a:t>Solution and Product</a:t>
            </a:r>
            <a:endParaRPr lang="en-PK"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6"/>
        <p:cNvGrpSpPr/>
        <p:nvPr/>
      </p:nvGrpSpPr>
      <p:grpSpPr>
        <a:xfrm>
          <a:off x="0" y="0"/>
          <a:ext cx="0" cy="0"/>
          <a:chOff x="0" y="0"/>
          <a:chExt cx="0" cy="0"/>
        </a:xfrm>
      </p:grpSpPr>
      <p:grpSp>
        <p:nvGrpSpPr>
          <p:cNvPr id="95" name="Group 94">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96" name="Rectangle 95">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PK"/>
            </a:p>
          </p:txBody>
        </p:sp>
        <p:sp>
          <p:nvSpPr>
            <p:cNvPr id="97" name="Oval 96">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98" name="Oval 97">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99" name="Oval 98">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0" name="Oval 99">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1" name="Oval 100">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2"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PK"/>
            </a:p>
          </p:txBody>
        </p:sp>
        <p:sp>
          <p:nvSpPr>
            <p:cNvPr id="103"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PK"/>
            </a:p>
          </p:txBody>
        </p:sp>
        <p:sp>
          <p:nvSpPr>
            <p:cNvPr id="104"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PK"/>
            </a:p>
          </p:txBody>
        </p:sp>
      </p:grpSp>
      <p:sp>
        <p:nvSpPr>
          <p:cNvPr id="106" name="Rectangle 105">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87" name="Google Shape;87;p18"/>
          <p:cNvSpPr txBox="1">
            <a:spLocks noGrp="1"/>
          </p:cNvSpPr>
          <p:nvPr>
            <p:ph type="title"/>
          </p:nvPr>
        </p:nvSpPr>
        <p:spPr>
          <a:xfrm>
            <a:off x="866215" y="730251"/>
            <a:ext cx="6571060" cy="530223"/>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0"/>
              </a:spcBef>
              <a:spcAft>
                <a:spcPts val="0"/>
              </a:spcAft>
            </a:pPr>
            <a:r>
              <a:rPr lang="en-US" sz="3100" b="1" i="0" kern="1200" dirty="0">
                <a:solidFill>
                  <a:srgbClr val="EBEBEB"/>
                </a:solidFill>
                <a:latin typeface="+mj-lt"/>
                <a:ea typeface="+mj-ea"/>
                <a:cs typeface="+mj-cs"/>
                <a:sym typeface="Helvetica Neue"/>
              </a:rPr>
              <a:t>Solution and Product</a:t>
            </a:r>
          </a:p>
        </p:txBody>
      </p:sp>
      <p:sp>
        <p:nvSpPr>
          <p:cNvPr id="88" name="Google Shape;88;p18"/>
          <p:cNvSpPr txBox="1">
            <a:spLocks noGrp="1"/>
          </p:cNvSpPr>
          <p:nvPr>
            <p:ph type="body" idx="1"/>
          </p:nvPr>
        </p:nvSpPr>
        <p:spPr>
          <a:xfrm>
            <a:off x="866215" y="1806944"/>
            <a:ext cx="5590544" cy="3253804"/>
          </a:xfrm>
          <a:prstGeom prst="rect">
            <a:avLst/>
          </a:prstGeom>
        </p:spPr>
        <p:txBody>
          <a:bodyPr spcFirstLastPara="1" vert="horz" lIns="91440" tIns="45720" rIns="91440" bIns="45720" rtlCol="0" anchor="ctr" anchorCtr="0">
            <a:normAutofit/>
          </a:bodyPr>
          <a:lstStyle/>
          <a:p>
            <a:pPr marL="171450" indent="-171450" defTabSz="457200">
              <a:lnSpc>
                <a:spcPct val="90000"/>
              </a:lnSpc>
              <a:spcBef>
                <a:spcPts val="1000"/>
              </a:spcBef>
              <a:buSzPct val="80000"/>
              <a:buFont typeface="Wingdings 3" charset="2"/>
              <a:buChar char=""/>
            </a:pPr>
            <a:r>
              <a:rPr lang="en-US" sz="900" dirty="0"/>
              <a:t>ASSET BACKED GLOBAL TOKEN PLATFORM (AGT)is building a platform to tokenize $250 trillion worth of real-world assets. With listings on over 30 exchanges, AGT is quickly becoming the default stablecoin for traders looking for a regulated price-stable cryptocurrency.“</a:t>
            </a:r>
          </a:p>
          <a:p>
            <a:pPr marL="171450" indent="-171450" defTabSz="457200">
              <a:lnSpc>
                <a:spcPct val="90000"/>
              </a:lnSpc>
              <a:spcBef>
                <a:spcPts val="1000"/>
              </a:spcBef>
              <a:buSzPct val="80000"/>
              <a:buFont typeface="Wingdings 3" charset="2"/>
              <a:buChar char=""/>
            </a:pPr>
            <a:r>
              <a:rPr lang="en-US" sz="900" dirty="0"/>
              <a:t>With ASSET-BACKED GLOBAL TOKEN`S   tokenization, an asset can be represented as millions or even billions of tokens and create partial ownership, which can then be listed on various widely available and accessible exchanges.</a:t>
            </a:r>
          </a:p>
          <a:p>
            <a:pPr marL="171450" indent="-171450" defTabSz="457200">
              <a:lnSpc>
                <a:spcPct val="90000"/>
              </a:lnSpc>
              <a:spcBef>
                <a:spcPts val="1000"/>
              </a:spcBef>
              <a:buSzPct val="80000"/>
              <a:buFont typeface="Wingdings 3" charset="2"/>
              <a:buChar char=""/>
            </a:pPr>
            <a:r>
              <a:rPr lang="en-US" sz="900" dirty="0"/>
              <a:t>  This eliminates the need for costly transaction intermediaries and expands the pool of potential buyers while maintaining the liquidity premium as the tokens are tied to a unique asset.</a:t>
            </a:r>
          </a:p>
          <a:p>
            <a:pPr marL="171450" indent="-171450" defTabSz="457200">
              <a:lnSpc>
                <a:spcPct val="90000"/>
              </a:lnSpc>
              <a:spcBef>
                <a:spcPts val="1000"/>
              </a:spcBef>
              <a:buSzPct val="80000"/>
              <a:buFont typeface="Wingdings 3" charset="2"/>
              <a:buChar char=""/>
            </a:pPr>
            <a:r>
              <a:rPr lang="en-US" sz="900" dirty="0"/>
              <a:t>An important benefit of tokenization is that since many blockchains are basically public, it allows all these records to be publicly tracked and audited.</a:t>
            </a:r>
          </a:p>
          <a:p>
            <a:pPr marL="171450" indent="-171450" defTabSz="457200">
              <a:lnSpc>
                <a:spcPct val="90000"/>
              </a:lnSpc>
              <a:spcBef>
                <a:spcPts val="1000"/>
              </a:spcBef>
              <a:buSzPct val="80000"/>
              <a:buFont typeface="Wingdings 3" charset="2"/>
              <a:buChar char=""/>
            </a:pPr>
            <a:r>
              <a:rPr lang="en-US" sz="900" dirty="0"/>
              <a:t>With tokenization, investors can see their income or dividend yield, along with the ownership record, depending on the smart contract logic of the asset.</a:t>
            </a:r>
          </a:p>
          <a:p>
            <a:pPr marL="171450" indent="-171450" defTabSz="457200">
              <a:lnSpc>
                <a:spcPct val="90000"/>
              </a:lnSpc>
              <a:spcBef>
                <a:spcPts val="1000"/>
              </a:spcBef>
              <a:buSzPct val="80000"/>
              <a:buFont typeface="Wingdings 3" charset="2"/>
              <a:buChar char=""/>
            </a:pPr>
            <a:r>
              <a:rPr lang="en-US" sz="900" dirty="0"/>
              <a:t>Asset-backed tokens can be collected in pools or baskets of different assets and compositions, creating tradable derivatives on the blockchain with links to real-world value.</a:t>
            </a:r>
          </a:p>
          <a:p>
            <a:pPr marL="171450" indent="-171450" defTabSz="457200">
              <a:lnSpc>
                <a:spcPct val="90000"/>
              </a:lnSpc>
              <a:spcBef>
                <a:spcPts val="1000"/>
              </a:spcBef>
              <a:buSzPct val="80000"/>
              <a:buFont typeface="Wingdings 3" charset="2"/>
              <a:buChar char=""/>
            </a:pPr>
            <a:r>
              <a:rPr lang="en-US" sz="900" dirty="0"/>
              <a:t>It is now very easy to make payments or design balanced trades as these can be freely exchanged for each other on blockchain platforms, for example a DeFi wallet or a CEX or DEX site.</a:t>
            </a:r>
          </a:p>
        </p:txBody>
      </p:sp>
      <p:pic>
        <p:nvPicPr>
          <p:cNvPr id="92" name="Graphic 91" descr="Coins">
            <a:extLst>
              <a:ext uri="{FF2B5EF4-FFF2-40B4-BE49-F238E27FC236}">
                <a16:creationId xmlns:a16="http://schemas.microsoft.com/office/drawing/2014/main" id="{0E475233-E306-E42E-EEA8-42392B8736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1698" y="2028926"/>
            <a:ext cx="2300372" cy="2300372"/>
          </a:xfrm>
          <a:prstGeom prst="roundRect">
            <a:avLst>
              <a:gd name="adj" fmla="val 1858"/>
            </a:avLst>
          </a:prstGeom>
          <a:effectLst>
            <a:outerShdw blurRad="50800" dist="50800" dir="54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2"/>
        <p:cNvGrpSpPr/>
        <p:nvPr/>
      </p:nvGrpSpPr>
      <p:grpSpPr>
        <a:xfrm>
          <a:off x="0" y="0"/>
          <a:ext cx="0" cy="0"/>
          <a:chOff x="0" y="0"/>
          <a:chExt cx="0" cy="0"/>
        </a:xfrm>
      </p:grpSpPr>
      <p:grpSp>
        <p:nvGrpSpPr>
          <p:cNvPr id="115" name="Group 114">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16" name="Rectangle 115">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PK"/>
            </a:p>
          </p:txBody>
        </p:sp>
        <p:sp>
          <p:nvSpPr>
            <p:cNvPr id="117" name="Oval 116">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8" name="Oval 117">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9" name="Oval 118">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20" name="Oval 119">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21" name="Oval 120">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22"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PK"/>
            </a:p>
          </p:txBody>
        </p:sp>
        <p:sp>
          <p:nvSpPr>
            <p:cNvPr id="123"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PK"/>
            </a:p>
          </p:txBody>
        </p:sp>
        <p:sp>
          <p:nvSpPr>
            <p:cNvPr id="124"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PK"/>
            </a:p>
          </p:txBody>
        </p:sp>
      </p:grpSp>
      <p:sp>
        <p:nvSpPr>
          <p:cNvPr id="126" name="Rectangle 125">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93" name="Google Shape;93;p19"/>
          <p:cNvSpPr txBox="1">
            <a:spLocks noGrp="1"/>
          </p:cNvSpPr>
          <p:nvPr>
            <p:ph type="title"/>
          </p:nvPr>
        </p:nvSpPr>
        <p:spPr>
          <a:xfrm>
            <a:off x="866215" y="730251"/>
            <a:ext cx="6571060" cy="530223"/>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0"/>
              </a:spcBef>
              <a:spcAft>
                <a:spcPts val="0"/>
              </a:spcAft>
            </a:pPr>
            <a:r>
              <a:rPr lang="en-US" sz="3100" b="1" dirty="0">
                <a:sym typeface="Helvetica Neue"/>
              </a:rPr>
              <a:t>Asset Categories</a:t>
            </a:r>
          </a:p>
        </p:txBody>
      </p:sp>
      <p:sp>
        <p:nvSpPr>
          <p:cNvPr id="94" name="Google Shape;94;p19"/>
          <p:cNvSpPr txBox="1">
            <a:spLocks noGrp="1"/>
          </p:cNvSpPr>
          <p:nvPr>
            <p:ph type="body" idx="1"/>
          </p:nvPr>
        </p:nvSpPr>
        <p:spPr>
          <a:xfrm>
            <a:off x="866215" y="1952625"/>
            <a:ext cx="5249374" cy="2847604"/>
          </a:xfrm>
          <a:prstGeom prst="rect">
            <a:avLst/>
          </a:prstGeom>
        </p:spPr>
        <p:txBody>
          <a:bodyPr spcFirstLastPara="1" vert="horz" lIns="91440" tIns="45720" rIns="91440" bIns="45720" rtlCol="0" anchor="ctr" anchorCtr="0">
            <a:normAutofit/>
          </a:bodyPr>
          <a:lstStyle/>
          <a:p>
            <a:pPr marL="171450" indent="-171450" defTabSz="457200">
              <a:lnSpc>
                <a:spcPct val="90000"/>
              </a:lnSpc>
              <a:spcBef>
                <a:spcPts val="1000"/>
              </a:spcBef>
              <a:buSzPct val="80000"/>
              <a:buFont typeface="Wingdings 3" charset="2"/>
              <a:buChar char=""/>
            </a:pPr>
            <a:r>
              <a:rPr lang="en-US" sz="1050" dirty="0"/>
              <a:t>For our Asset Indexed Tokens, the asset categories with the highest trading volume are;</a:t>
            </a:r>
          </a:p>
          <a:p>
            <a:pPr marL="171450" indent="-171450" defTabSz="457200">
              <a:lnSpc>
                <a:spcPct val="90000"/>
              </a:lnSpc>
              <a:spcBef>
                <a:spcPts val="1000"/>
              </a:spcBef>
              <a:buSzPct val="80000"/>
              <a:buFont typeface="Wingdings 3" charset="2"/>
              <a:buChar char=""/>
            </a:pPr>
            <a:r>
              <a:rPr lang="en-US" sz="1050" dirty="0"/>
              <a:t>Metals-Miners (such as gold, silver, platinum, diamond and copper, steel, aluminum, iron, nickel)</a:t>
            </a:r>
          </a:p>
          <a:p>
            <a:pPr marL="171450" indent="-171450" defTabSz="457200">
              <a:lnSpc>
                <a:spcPct val="90000"/>
              </a:lnSpc>
              <a:spcBef>
                <a:spcPts val="1000"/>
              </a:spcBef>
              <a:buSzPct val="80000"/>
              <a:buFont typeface="Wingdings 3" charset="2"/>
              <a:buChar char=""/>
            </a:pPr>
            <a:r>
              <a:rPr lang="en-US" sz="1050" dirty="0"/>
              <a:t>Energy Products (such as crude oil, natural gas, gasoline, aircraft fuel, LNG, LPG)</a:t>
            </a:r>
          </a:p>
          <a:p>
            <a:pPr marL="171450" indent="-171450" defTabSz="457200">
              <a:lnSpc>
                <a:spcPct val="90000"/>
              </a:lnSpc>
              <a:spcBef>
                <a:spcPts val="1000"/>
              </a:spcBef>
              <a:buSzPct val="80000"/>
              <a:buFont typeface="Wingdings 3" charset="2"/>
              <a:buChar char=""/>
            </a:pPr>
            <a:r>
              <a:rPr lang="en-US" sz="1050" dirty="0"/>
              <a:t>Agriculture Products (such as corn, soybeans, wheat, rice, cocoa, coffee, palm, cotton and sugar)</a:t>
            </a:r>
          </a:p>
          <a:p>
            <a:pPr marL="171450" indent="-171450" defTabSz="457200">
              <a:lnSpc>
                <a:spcPct val="90000"/>
              </a:lnSpc>
              <a:spcBef>
                <a:spcPts val="1000"/>
              </a:spcBef>
              <a:buSzPct val="80000"/>
              <a:buFont typeface="Wingdings 3" charset="2"/>
              <a:buChar char=""/>
            </a:pPr>
            <a:r>
              <a:rPr lang="en-US" sz="1050" dirty="0"/>
              <a:t>Real Estate Assets (With immovable assets such as fields, land, houses-buildings, commercial real estates, hotels, business centers, hospitals, etc.)</a:t>
            </a:r>
          </a:p>
          <a:p>
            <a:pPr marL="171450" indent="-171450" defTabSz="457200">
              <a:lnSpc>
                <a:spcPct val="90000"/>
              </a:lnSpc>
              <a:spcBef>
                <a:spcPts val="1000"/>
              </a:spcBef>
              <a:buSzPct val="80000"/>
              <a:buFont typeface="Wingdings 3" charset="2"/>
              <a:buChar char=""/>
            </a:pPr>
            <a:r>
              <a:rPr lang="en-US" sz="1050" dirty="0"/>
              <a:t>Financial investment instruments( such as “bonds”, “funds” and “sukuk” ...)</a:t>
            </a:r>
          </a:p>
        </p:txBody>
      </p:sp>
      <p:pic>
        <p:nvPicPr>
          <p:cNvPr id="2" name="Resim 1">
            <a:extLst>
              <a:ext uri="{FF2B5EF4-FFF2-40B4-BE49-F238E27FC236}">
                <a16:creationId xmlns:a16="http://schemas.microsoft.com/office/drawing/2014/main" id="{B3863F19-ED8A-A83F-2AD7-6863F63BA83A}"/>
              </a:ext>
            </a:extLst>
          </p:cNvPr>
          <p:cNvPicPr>
            <a:picLocks noChangeAspect="1"/>
          </p:cNvPicPr>
          <p:nvPr/>
        </p:nvPicPr>
        <p:blipFill rotWithShape="1">
          <a:blip r:embed="rId4">
            <a:extLst>
              <a:ext uri="{28A0092B-C50C-407E-A947-70E740481C1C}">
                <a14:useLocalDpi xmlns:a14="http://schemas.microsoft.com/office/drawing/2010/main" val="0"/>
              </a:ext>
            </a:extLst>
          </a:blip>
          <a:srcRect l="27390" r="19888" b="-1"/>
          <a:stretch/>
        </p:blipFill>
        <p:spPr bwMode="auto">
          <a:xfrm>
            <a:off x="6417931" y="1984377"/>
            <a:ext cx="2310036" cy="2300372"/>
          </a:xfrm>
          <a:prstGeom prst="roundRect">
            <a:avLst>
              <a:gd name="adj" fmla="val 1858"/>
            </a:avLst>
          </a:prstGeom>
          <a:noFill/>
          <a:effectLst>
            <a:outerShdw blurRad="50800" dist="50800" dir="54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grpSp>
        <p:nvGrpSpPr>
          <p:cNvPr id="105" name="Group 104">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06" name="Rectangle 105">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PK"/>
            </a:p>
          </p:txBody>
        </p:sp>
        <p:sp>
          <p:nvSpPr>
            <p:cNvPr id="107" name="Oval 106">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8" name="Oval 107">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09" name="Oval 108">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0" name="Oval 109">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1" name="Oval 110">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2"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PK"/>
            </a:p>
          </p:txBody>
        </p:sp>
        <p:sp>
          <p:nvSpPr>
            <p:cNvPr id="113"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PK"/>
            </a:p>
          </p:txBody>
        </p:sp>
        <p:sp>
          <p:nvSpPr>
            <p:cNvPr id="114"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PK"/>
            </a:p>
          </p:txBody>
        </p:sp>
      </p:grpSp>
      <p:sp>
        <p:nvSpPr>
          <p:cNvPr id="116" name="Rectangle 115">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PK"/>
          </a:p>
        </p:txBody>
      </p:sp>
      <p:sp useBgFill="1">
        <p:nvSpPr>
          <p:cNvPr id="118" name="Rectangle 11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PK"/>
          </a:p>
        </p:txBody>
      </p:sp>
      <p:sp>
        <p:nvSpPr>
          <p:cNvPr id="12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2355364" y="1369559"/>
            <a:ext cx="2474555"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PK"/>
          </a:p>
        </p:txBody>
      </p:sp>
      <p:sp>
        <p:nvSpPr>
          <p:cNvPr id="124" name="Freeform: Shape 12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878973" y="-105650"/>
            <a:ext cx="4540253"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PK"/>
          </a:p>
        </p:txBody>
      </p:sp>
      <p:sp>
        <p:nvSpPr>
          <p:cNvPr id="12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9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PK"/>
          </a:p>
        </p:txBody>
      </p:sp>
      <p:sp>
        <p:nvSpPr>
          <p:cNvPr id="99" name="Google Shape;99;p20"/>
          <p:cNvSpPr txBox="1">
            <a:spLocks noGrp="1"/>
          </p:cNvSpPr>
          <p:nvPr>
            <p:ph type="title"/>
          </p:nvPr>
        </p:nvSpPr>
        <p:spPr>
          <a:xfrm>
            <a:off x="745565" y="847952"/>
            <a:ext cx="2506831" cy="3447595"/>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Clr>
                <a:schemeClr val="dk1"/>
              </a:buClr>
              <a:buSzPts val="1100"/>
            </a:pPr>
            <a:r>
              <a:rPr lang="en-US" sz="2400" b="1">
                <a:solidFill>
                  <a:srgbClr val="EBEBEB"/>
                </a:solidFill>
              </a:rPr>
              <a:t>Procedures</a:t>
            </a:r>
          </a:p>
          <a:p>
            <a:pPr marL="0" lvl="0" indent="0" defTabSz="457200">
              <a:spcBef>
                <a:spcPct val="0"/>
              </a:spcBef>
              <a:spcAft>
                <a:spcPts val="0"/>
              </a:spcAft>
            </a:pPr>
            <a:endParaRPr lang="en-US" sz="2400" b="1" dirty="0">
              <a:solidFill>
                <a:srgbClr val="EBEBEB"/>
              </a:solidFill>
            </a:endParaRPr>
          </a:p>
        </p:txBody>
      </p:sp>
      <p:sp>
        <p:nvSpPr>
          <p:cNvPr id="100" name="Google Shape;100;p20"/>
          <p:cNvSpPr txBox="1">
            <a:spLocks noGrp="1"/>
          </p:cNvSpPr>
          <p:nvPr>
            <p:ph type="body" idx="1"/>
          </p:nvPr>
        </p:nvSpPr>
        <p:spPr>
          <a:xfrm>
            <a:off x="3967557" y="328134"/>
            <a:ext cx="4126961" cy="4465744"/>
          </a:xfrm>
          <a:prstGeom prst="rect">
            <a:avLst/>
          </a:prstGeom>
        </p:spPr>
        <p:txBody>
          <a:bodyPr spcFirstLastPara="1" vert="horz" lIns="91440" tIns="45720" rIns="91440" bIns="45720" rtlCol="0" anchor="ctr" anchorCtr="0">
            <a:normAutofit/>
          </a:bodyPr>
          <a:lstStyle/>
          <a:p>
            <a:pPr marL="0" lvl="0" indent="0" defTabSz="457200">
              <a:lnSpc>
                <a:spcPct val="90000"/>
              </a:lnSpc>
              <a:spcBef>
                <a:spcPts val="1000"/>
              </a:spcBef>
              <a:buSzPct val="80000"/>
              <a:buFont typeface="Wingdings 3" charset="2"/>
              <a:buChar char=""/>
            </a:pPr>
            <a:r>
              <a:rPr lang="en-US" sz="1100" dirty="0"/>
              <a:t>Asset holders register with their assets (worth at least $50K) on the ASSET-BACKED GLOBAL TOKEN`S Platform.</a:t>
            </a:r>
          </a:p>
          <a:p>
            <a:pPr marL="171450" indent="-171450" defTabSz="457200">
              <a:lnSpc>
                <a:spcPct val="90000"/>
              </a:lnSpc>
              <a:spcBef>
                <a:spcPts val="1000"/>
              </a:spcBef>
              <a:buSzPct val="80000"/>
              <a:buFont typeface="Wingdings 3" charset="2"/>
              <a:buChar char=""/>
            </a:pPr>
            <a:r>
              <a:rPr lang="en-US" sz="1100" dirty="0"/>
              <a:t>Token preparation and purchase and sale agreements are made with registered asset owners.</a:t>
            </a:r>
          </a:p>
          <a:p>
            <a:pPr marL="171450" indent="-171450" defTabSz="457200">
              <a:lnSpc>
                <a:spcPct val="90000"/>
              </a:lnSpc>
              <a:spcBef>
                <a:spcPts val="1000"/>
              </a:spcBef>
              <a:buSzPct val="80000"/>
              <a:buFont typeface="Wingdings 3" charset="2"/>
              <a:buChar char=""/>
            </a:pPr>
            <a:r>
              <a:rPr lang="en-US" sz="1100" dirty="0"/>
              <a:t>With the contract, the amount of tokens to be prepared for their assets, their maturity and profit margin are determined.</a:t>
            </a:r>
          </a:p>
          <a:p>
            <a:pPr marL="171450" indent="-171450" defTabSz="457200">
              <a:lnSpc>
                <a:spcPct val="90000"/>
              </a:lnSpc>
              <a:spcBef>
                <a:spcPts val="1000"/>
              </a:spcBef>
              <a:buSzPct val="80000"/>
              <a:buFont typeface="Wingdings 3" charset="2"/>
              <a:buChar char=""/>
            </a:pPr>
            <a:r>
              <a:rPr lang="en-US" sz="1100" dirty="0"/>
              <a:t>Based on the contract, its assets are recorded in the JP Morgan Escrow account.</a:t>
            </a:r>
          </a:p>
          <a:p>
            <a:pPr marL="171450" indent="-171450" defTabSz="457200">
              <a:lnSpc>
                <a:spcPct val="90000"/>
              </a:lnSpc>
              <a:spcBef>
                <a:spcPts val="1000"/>
              </a:spcBef>
              <a:buSzPct val="80000"/>
              <a:buFont typeface="Wingdings 3" charset="2"/>
              <a:buChar char=""/>
            </a:pPr>
            <a:r>
              <a:rPr lang="en-US" sz="1100" dirty="0"/>
              <a:t>The asset indexed to the Asset Guaranteed Escrow account is recorded and listed in the (..........)                                                   ASSET-BACKED GLOBAL TOKEN`S </a:t>
            </a:r>
            <a:r>
              <a:rPr lang="en-US" sz="1100" dirty="0" err="1"/>
              <a:t>Etherium</a:t>
            </a:r>
            <a:r>
              <a:rPr lang="en-US" sz="1100" dirty="0"/>
              <a:t> with the name of the owner .</a:t>
            </a:r>
          </a:p>
          <a:p>
            <a:pPr marL="171450" indent="-171450" defTabSz="457200">
              <a:lnSpc>
                <a:spcPct val="90000"/>
              </a:lnSpc>
              <a:spcBef>
                <a:spcPts val="1000"/>
              </a:spcBef>
              <a:buSzPct val="80000"/>
              <a:buFont typeface="Wingdings 3" charset="2"/>
              <a:buChar char=""/>
            </a:pPr>
            <a:r>
              <a:rPr lang="en-US" sz="1100" dirty="0"/>
              <a:t>Investors' Token purchases are accumulated in their </a:t>
            </a:r>
            <a:r>
              <a:rPr lang="en-US" sz="1100" dirty="0" err="1"/>
              <a:t>Etherium</a:t>
            </a:r>
            <a:r>
              <a:rPr lang="en-US" sz="1100" dirty="0"/>
              <a:t>  platform and owner account.</a:t>
            </a:r>
          </a:p>
          <a:p>
            <a:pPr marL="171450" indent="-171450" defTabSz="457200">
              <a:lnSpc>
                <a:spcPct val="90000"/>
              </a:lnSpc>
              <a:spcBef>
                <a:spcPts val="1000"/>
              </a:spcBef>
              <a:buSzPct val="80000"/>
              <a:buFont typeface="Wingdings 3" charset="2"/>
              <a:buChar char=""/>
            </a:pPr>
            <a:r>
              <a:rPr lang="en-US" sz="1100" dirty="0"/>
              <a:t>At the end of the specified maturity, principal and profit margin payments are transferred to the investors.</a:t>
            </a:r>
          </a:p>
          <a:p>
            <a:pPr marL="171450" indent="-171450" defTabSz="457200">
              <a:lnSpc>
                <a:spcPct val="90000"/>
              </a:lnSpc>
              <a:spcBef>
                <a:spcPts val="1000"/>
              </a:spcBef>
              <a:buSzPct val="80000"/>
              <a:buFont typeface="Wingdings 3" charset="2"/>
              <a:buChar char=""/>
            </a:pPr>
            <a:r>
              <a:rPr lang="en-US" sz="1100" dirty="0"/>
              <a:t>After Tokens are sold, Assets are released from Escrow after payments are made to investors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grpSp>
        <p:nvGrpSpPr>
          <p:cNvPr id="112" name="Group 111">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13" name="Rectangle 112">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PK"/>
            </a:p>
          </p:txBody>
        </p:sp>
        <p:sp>
          <p:nvSpPr>
            <p:cNvPr id="114" name="Oval 113">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5" name="Oval 114">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6" name="Oval 115">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7" name="Oval 116">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8" name="Oval 117">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9"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PK"/>
            </a:p>
          </p:txBody>
        </p:sp>
        <p:sp>
          <p:nvSpPr>
            <p:cNvPr id="120"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PK"/>
            </a:p>
          </p:txBody>
        </p:sp>
        <p:sp>
          <p:nvSpPr>
            <p:cNvPr id="121"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PK"/>
            </a:p>
          </p:txBody>
        </p:sp>
      </p:grpSp>
      <p:sp>
        <p:nvSpPr>
          <p:cNvPr id="123" name="Rectangle 122">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PK"/>
          </a:p>
        </p:txBody>
      </p:sp>
      <p:grpSp>
        <p:nvGrpSpPr>
          <p:cNvPr id="125" name="Group 124">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26" name="Rectangle 125">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PK"/>
            </a:p>
          </p:txBody>
        </p:sp>
        <p:sp>
          <p:nvSpPr>
            <p:cNvPr id="127" name="Oval 126">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28" name="Oval 127">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29" name="Rectangle 128">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30"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PK"/>
            </a:p>
          </p:txBody>
        </p:sp>
        <p:sp>
          <p:nvSpPr>
            <p:cNvPr id="131"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PK"/>
            </a:p>
          </p:txBody>
        </p:sp>
        <p:sp>
          <p:nvSpPr>
            <p:cNvPr id="132"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PK"/>
            </a:p>
          </p:txBody>
        </p:sp>
      </p:grpSp>
      <p:sp>
        <p:nvSpPr>
          <p:cNvPr id="105" name="Google Shape;105;p21"/>
          <p:cNvSpPr txBox="1">
            <a:spLocks noGrp="1"/>
          </p:cNvSpPr>
          <p:nvPr>
            <p:ph type="title"/>
          </p:nvPr>
        </p:nvSpPr>
        <p:spPr>
          <a:xfrm>
            <a:off x="866216" y="730250"/>
            <a:ext cx="2206657" cy="362530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2800" b="1" dirty="0">
                <a:solidFill>
                  <a:srgbClr val="EBEBEB"/>
                </a:solidFill>
                <a:sym typeface="Helvetica Neue"/>
              </a:rPr>
              <a:t>Sample Application</a:t>
            </a:r>
          </a:p>
        </p:txBody>
      </p:sp>
      <p:sp>
        <p:nvSpPr>
          <p:cNvPr id="134" name="Rectangle 133">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PK"/>
          </a:p>
        </p:txBody>
      </p:sp>
      <p:graphicFrame>
        <p:nvGraphicFramePr>
          <p:cNvPr id="108" name="Google Shape;106;p21">
            <a:extLst>
              <a:ext uri="{FF2B5EF4-FFF2-40B4-BE49-F238E27FC236}">
                <a16:creationId xmlns:a16="http://schemas.microsoft.com/office/drawing/2014/main" id="{CD508ECF-A266-17DE-A622-8AC6A2399E1C}"/>
              </a:ext>
            </a:extLst>
          </p:cNvPr>
          <p:cNvGraphicFramePr/>
          <p:nvPr>
            <p:extLst>
              <p:ext uri="{D42A27DB-BD31-4B8C-83A1-F6EECF244321}">
                <p14:modId xmlns:p14="http://schemas.microsoft.com/office/powerpoint/2010/main" val="3510114644"/>
              </p:ext>
            </p:extLst>
          </p:nvPr>
        </p:nvGraphicFramePr>
        <p:xfrm>
          <a:off x="3895725" y="606028"/>
          <a:ext cx="4793456" cy="3935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grpSp>
        <p:nvGrpSpPr>
          <p:cNvPr id="136" name="Group 135">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37" name="Rectangle 136">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PK"/>
            </a:p>
          </p:txBody>
        </p:sp>
        <p:sp>
          <p:nvSpPr>
            <p:cNvPr id="138" name="Oval 137">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39" name="Oval 138">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40" name="Oval 139">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41" name="Oval 140">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42" name="Oval 141">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43"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PK"/>
            </a:p>
          </p:txBody>
        </p:sp>
        <p:sp>
          <p:nvSpPr>
            <p:cNvPr id="144"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PK"/>
            </a:p>
          </p:txBody>
        </p:sp>
        <p:sp>
          <p:nvSpPr>
            <p:cNvPr id="145"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PK"/>
            </a:p>
          </p:txBody>
        </p:sp>
      </p:grpSp>
      <p:sp>
        <p:nvSpPr>
          <p:cNvPr id="147" name="Rectangle 146">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PK"/>
          </a:p>
        </p:txBody>
      </p:sp>
      <p:sp>
        <p:nvSpPr>
          <p:cNvPr id="111" name="Google Shape;111;p22"/>
          <p:cNvSpPr txBox="1">
            <a:spLocks noGrp="1"/>
          </p:cNvSpPr>
          <p:nvPr>
            <p:ph type="title"/>
          </p:nvPr>
        </p:nvSpPr>
        <p:spPr>
          <a:xfrm>
            <a:off x="866215" y="730251"/>
            <a:ext cx="6571060" cy="530223"/>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0"/>
              </a:spcBef>
              <a:spcAft>
                <a:spcPts val="0"/>
              </a:spcAft>
              <a:buClr>
                <a:schemeClr val="dk1"/>
              </a:buClr>
              <a:buSzPts val="1100"/>
            </a:pPr>
            <a:r>
              <a:rPr lang="en-US" sz="3100" b="0" i="0" kern="1200">
                <a:solidFill>
                  <a:srgbClr val="EBEBEB"/>
                </a:solidFill>
                <a:latin typeface="+mj-lt"/>
                <a:ea typeface="+mj-ea"/>
                <a:cs typeface="+mj-cs"/>
              </a:rPr>
              <a:t>OUR INVESTOR NETWORK</a:t>
            </a:r>
          </a:p>
          <a:p>
            <a:pPr marL="0" lvl="0" indent="0" defTabSz="457200">
              <a:lnSpc>
                <a:spcPct val="90000"/>
              </a:lnSpc>
              <a:spcBef>
                <a:spcPct val="0"/>
              </a:spcBef>
              <a:spcAft>
                <a:spcPts val="0"/>
              </a:spcAft>
            </a:pPr>
            <a:endParaRPr lang="en-US" sz="3100" b="0" i="0" kern="1200">
              <a:solidFill>
                <a:srgbClr val="EBEBEB"/>
              </a:solidFill>
              <a:latin typeface="+mj-lt"/>
              <a:ea typeface="+mj-ea"/>
              <a:cs typeface="+mj-cs"/>
              <a:sym typeface="Helvetica Neue"/>
            </a:endParaRPr>
          </a:p>
        </p:txBody>
      </p:sp>
      <p:sp>
        <p:nvSpPr>
          <p:cNvPr id="112" name="Google Shape;112;p22"/>
          <p:cNvSpPr txBox="1">
            <a:spLocks noGrp="1"/>
          </p:cNvSpPr>
          <p:nvPr>
            <p:ph type="body" idx="1"/>
          </p:nvPr>
        </p:nvSpPr>
        <p:spPr>
          <a:xfrm>
            <a:off x="866215" y="1952625"/>
            <a:ext cx="6022857" cy="2562225"/>
          </a:xfrm>
          <a:prstGeom prst="rect">
            <a:avLst/>
          </a:prstGeom>
        </p:spPr>
        <p:txBody>
          <a:bodyPr spcFirstLastPara="1" vert="horz" lIns="91440" tIns="45720" rIns="91440" bIns="45720" rtlCol="0" anchor="ctr" anchorCtr="0">
            <a:normAutofit lnSpcReduction="10000"/>
          </a:bodyPr>
          <a:lstStyle/>
          <a:p>
            <a:pPr marL="0" lvl="0" indent="0" defTabSz="457200">
              <a:lnSpc>
                <a:spcPct val="90000"/>
              </a:lnSpc>
              <a:spcBef>
                <a:spcPts val="1000"/>
              </a:spcBef>
              <a:buSzPct val="80000"/>
              <a:buFont typeface="Wingdings 3" charset="2"/>
              <a:buChar char=""/>
            </a:pPr>
            <a:r>
              <a:rPr lang="en-US" sz="900" dirty="0"/>
              <a:t>FIRST OF ALL, WE PREFER INSTITUTIONAL INVESTORS WHO WILL INVEST 50,000 USD OR MORE. WE HAVE THE LARGEST NETWORK OF 5000 INVESTORS, FUNDS AND FINANCIAL INSTITUTIONS IN THE WORLD. DEMANDS AND OFFERS OF ASSET OWNERS ARE DIRECTED TO THIS NETWORK. </a:t>
            </a:r>
          </a:p>
          <a:p>
            <a:pPr marL="0" lvl="0" indent="0" defTabSz="457200">
              <a:lnSpc>
                <a:spcPct val="90000"/>
              </a:lnSpc>
              <a:spcBef>
                <a:spcPts val="1000"/>
              </a:spcBef>
              <a:buSzPct val="80000"/>
              <a:buFont typeface="Wingdings 3" charset="2"/>
              <a:buChar char=""/>
            </a:pPr>
            <a:r>
              <a:rPr lang="en-US" sz="900" dirty="0"/>
              <a:t>GLOBAL INVESTMENT PLATFORM</a:t>
            </a:r>
          </a:p>
          <a:p>
            <a:pPr marL="0" lvl="0" indent="0" defTabSz="457200">
              <a:lnSpc>
                <a:spcPct val="90000"/>
              </a:lnSpc>
              <a:spcBef>
                <a:spcPts val="1000"/>
              </a:spcBef>
              <a:buSzPct val="80000"/>
              <a:buFont typeface="Wingdings 3" charset="2"/>
              <a:buChar char=""/>
            </a:pPr>
            <a:r>
              <a:rPr lang="en-US" sz="900" dirty="0"/>
              <a:t>AMERICA-CANADA EUROPA ASIA AFRICA GULF-MIDDLE EAST BEST INSTITUTIONS IN THE WORLD</a:t>
            </a:r>
          </a:p>
          <a:p>
            <a:pPr marL="0" lvl="0" indent="0" defTabSz="457200">
              <a:lnSpc>
                <a:spcPct val="90000"/>
              </a:lnSpc>
              <a:spcBef>
                <a:spcPts val="1000"/>
              </a:spcBef>
              <a:buSzPct val="80000"/>
              <a:buFont typeface="Wingdings 3" charset="2"/>
              <a:buChar char=""/>
            </a:pPr>
            <a:r>
              <a:rPr lang="en-US" sz="900" dirty="0"/>
              <a:t>A- US STOCK EXCHANGES B- US COMMODITIES EXCHANGES C-CANADIAN STOCK EXCHANGES </a:t>
            </a:r>
          </a:p>
          <a:p>
            <a:pPr marL="0" lvl="0" indent="0" defTabSz="457200">
              <a:lnSpc>
                <a:spcPct val="90000"/>
              </a:lnSpc>
              <a:spcBef>
                <a:spcPts val="1000"/>
              </a:spcBef>
              <a:buSzPct val="80000"/>
              <a:buFont typeface="Wingdings 3" charset="2"/>
              <a:buChar char=""/>
            </a:pPr>
            <a:r>
              <a:rPr lang="en-US" sz="900" dirty="0"/>
              <a:t>K-US FUNDS- SECURITIES COMPANIES S-CANADA BANKS-FUND -SECURITIES COMPANY Z-LATIN AMERICA BANKS- FUNDS-SECURITIES COMPANY</a:t>
            </a:r>
          </a:p>
          <a:p>
            <a:pPr marL="0" lvl="0" indent="0" defTabSz="457200">
              <a:lnSpc>
                <a:spcPct val="90000"/>
              </a:lnSpc>
              <a:spcBef>
                <a:spcPts val="1000"/>
              </a:spcBef>
              <a:buSzPct val="80000"/>
              <a:buFont typeface="Wingdings 3" charset="2"/>
              <a:buChar char=""/>
            </a:pPr>
            <a:r>
              <a:rPr lang="en-US" sz="900" dirty="0"/>
              <a:t> E-EUROPEAN COUNTRIES COMMODITIES EXCHANGES J-ASIAN COUNTRIES COMMODITIES EXCHANGES H-AFRICAN COUNTRIES COMMODITIES EXCHANGES</a:t>
            </a:r>
          </a:p>
          <a:p>
            <a:pPr marL="0" lvl="0" indent="0" defTabSz="457200">
              <a:lnSpc>
                <a:spcPct val="90000"/>
              </a:lnSpc>
              <a:spcBef>
                <a:spcPts val="1000"/>
              </a:spcBef>
              <a:buSzPct val="80000"/>
              <a:buFont typeface="Wingdings 3" charset="2"/>
              <a:buChar char=""/>
            </a:pPr>
            <a:r>
              <a:rPr lang="en-US" sz="900" dirty="0"/>
              <a:t>P-BEST SOVEREIGN-WEALTH-HEDGE FUNDS IN THE WORLD  T-ASIAN BANKS-FUNDS-SECURITIES COMPANIES U-GULF FUND SECURITIES COMPANIES  N-BEST FUNDS-ASSET MANAGEMENT FIRMS IN THE WORLD V-ISLAMIC FINANCIAL INSTITUTIONS</a:t>
            </a:r>
          </a:p>
        </p:txBody>
      </p:sp>
      <p:pic>
        <p:nvPicPr>
          <p:cNvPr id="114" name="Picture 113" descr="Digital financial graphs in 3D">
            <a:extLst>
              <a:ext uri="{FF2B5EF4-FFF2-40B4-BE49-F238E27FC236}">
                <a16:creationId xmlns:a16="http://schemas.microsoft.com/office/drawing/2014/main" id="{9A3C2355-ECA8-87D1-C1D4-EF0FE43F614E}"/>
              </a:ext>
            </a:extLst>
          </p:cNvPr>
          <p:cNvPicPr>
            <a:picLocks noChangeAspect="1"/>
          </p:cNvPicPr>
          <p:nvPr/>
        </p:nvPicPr>
        <p:blipFill rotWithShape="1">
          <a:blip r:embed="rId4"/>
          <a:srcRect t="19996" b="7657"/>
          <a:stretch/>
        </p:blipFill>
        <p:spPr>
          <a:xfrm>
            <a:off x="6894953" y="2481348"/>
            <a:ext cx="2048638" cy="1152354"/>
          </a:xfrm>
          <a:prstGeom prst="roundRect">
            <a:avLst>
              <a:gd name="adj" fmla="val 1858"/>
            </a:avLst>
          </a:prstGeom>
          <a:effectLst>
            <a:outerShdw blurRad="50800" dist="50800" dir="5400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1467</TotalTime>
  <Words>1428</Words>
  <Application>Microsoft Office PowerPoint</Application>
  <PresentationFormat>On-screen Show (16:9)</PresentationFormat>
  <Paragraphs>77</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Helvetica Neue</vt:lpstr>
      <vt:lpstr>Wingdings 3</vt:lpstr>
      <vt:lpstr>Century Gothic</vt:lpstr>
      <vt:lpstr>Arial</vt:lpstr>
      <vt:lpstr>Ion Boardroom</vt:lpstr>
      <vt:lpstr>Introduction</vt:lpstr>
      <vt:lpstr>Problem</vt:lpstr>
      <vt:lpstr>PowerPoint Presentation</vt:lpstr>
      <vt:lpstr>PowerPoint Presentation</vt:lpstr>
      <vt:lpstr>Solution and Product</vt:lpstr>
      <vt:lpstr>Asset Categories</vt:lpstr>
      <vt:lpstr>Procedures </vt:lpstr>
      <vt:lpstr>Sample Application</vt:lpstr>
      <vt:lpstr>OUR INVESTOR NETWORK </vt:lpstr>
      <vt:lpstr>Our Group Services</vt:lpstr>
      <vt:lpstr>ASSET-BACKED GLOBAL TOKEN`S  APPLICATION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Enis karabulut</dc:creator>
  <cp:lastModifiedBy>O365</cp:lastModifiedBy>
  <cp:revision>6</cp:revision>
  <dcterms:modified xsi:type="dcterms:W3CDTF">2023-08-22T18:01:30Z</dcterms:modified>
</cp:coreProperties>
</file>